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9E6E2-AA20-4BDE-8DE1-90F28BCADFC3}"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4E60CADD-E1A0-4334-8A52-AC4C5D69D845}">
      <dgm:prSet phldrT="[Text]"/>
      <dgm:spPr/>
      <dgm:t>
        <a:bodyPr/>
        <a:lstStyle/>
        <a:p>
          <a:r>
            <a:rPr lang="en-US"/>
            <a:t>Place Tower</a:t>
          </a:r>
        </a:p>
      </dgm:t>
    </dgm:pt>
    <dgm:pt modelId="{3CFB8E27-9EBB-43E5-AB10-3460E4451910}" type="parTrans" cxnId="{775D3379-5761-437C-815B-5969EDB7E30F}">
      <dgm:prSet/>
      <dgm:spPr/>
      <dgm:t>
        <a:bodyPr/>
        <a:lstStyle/>
        <a:p>
          <a:endParaRPr lang="en-US"/>
        </a:p>
      </dgm:t>
    </dgm:pt>
    <dgm:pt modelId="{251CF379-C3A3-4A5D-A85D-1692550DD646}" type="sibTrans" cxnId="{775D3379-5761-437C-815B-5969EDB7E30F}">
      <dgm:prSet/>
      <dgm:spPr/>
      <dgm:t>
        <a:bodyPr/>
        <a:lstStyle/>
        <a:p>
          <a:endParaRPr lang="en-US"/>
        </a:p>
      </dgm:t>
    </dgm:pt>
    <dgm:pt modelId="{405A523F-D28E-4C9F-984C-08C57707F775}">
      <dgm:prSet phldrT="[Text]"/>
      <dgm:spPr/>
      <dgm:t>
        <a:bodyPr/>
        <a:lstStyle/>
        <a:p>
          <a:r>
            <a:rPr lang="en-US"/>
            <a:t>Destroy Enemies</a:t>
          </a:r>
        </a:p>
      </dgm:t>
    </dgm:pt>
    <dgm:pt modelId="{71D6EF54-C3D6-4CFF-A267-752BA42D9AFB}" type="parTrans" cxnId="{61CD3D3A-CA1C-4857-A6C9-980B9D804919}">
      <dgm:prSet/>
      <dgm:spPr/>
      <dgm:t>
        <a:bodyPr/>
        <a:lstStyle/>
        <a:p>
          <a:endParaRPr lang="en-US"/>
        </a:p>
      </dgm:t>
    </dgm:pt>
    <dgm:pt modelId="{38E88001-88DC-4C72-B544-F7FAF718FD5D}" type="sibTrans" cxnId="{61CD3D3A-CA1C-4857-A6C9-980B9D804919}">
      <dgm:prSet/>
      <dgm:spPr/>
      <dgm:t>
        <a:bodyPr/>
        <a:lstStyle/>
        <a:p>
          <a:endParaRPr lang="en-US"/>
        </a:p>
      </dgm:t>
    </dgm:pt>
    <dgm:pt modelId="{198CB280-DAF1-40B2-B9F8-DE1DD6E76617}">
      <dgm:prSet phldrT="[Text]"/>
      <dgm:spPr/>
      <dgm:t>
        <a:bodyPr/>
        <a:lstStyle/>
        <a:p>
          <a:r>
            <a:rPr lang="en-US"/>
            <a:t>Earn Points/Currency</a:t>
          </a:r>
        </a:p>
      </dgm:t>
    </dgm:pt>
    <dgm:pt modelId="{DBDC28F2-4FEA-4EF5-9A81-06BAD6F42354}" type="parTrans" cxnId="{F7579EE8-A18A-4529-9F67-75135FF7409A}">
      <dgm:prSet/>
      <dgm:spPr/>
      <dgm:t>
        <a:bodyPr/>
        <a:lstStyle/>
        <a:p>
          <a:endParaRPr lang="en-US"/>
        </a:p>
      </dgm:t>
    </dgm:pt>
    <dgm:pt modelId="{89469B3D-F24A-4B94-B8C9-7FC2B9B0D8D6}" type="sibTrans" cxnId="{F7579EE8-A18A-4529-9F67-75135FF7409A}">
      <dgm:prSet/>
      <dgm:spPr/>
      <dgm:t>
        <a:bodyPr/>
        <a:lstStyle/>
        <a:p>
          <a:endParaRPr lang="en-US"/>
        </a:p>
      </dgm:t>
    </dgm:pt>
    <dgm:pt modelId="{4EF53381-E932-40F0-9B73-16AF86BD0A37}" type="pres">
      <dgm:prSet presAssocID="{9939E6E2-AA20-4BDE-8DE1-90F28BCADFC3}" presName="cycle" presStyleCnt="0">
        <dgm:presLayoutVars>
          <dgm:dir/>
          <dgm:resizeHandles val="exact"/>
        </dgm:presLayoutVars>
      </dgm:prSet>
      <dgm:spPr/>
    </dgm:pt>
    <dgm:pt modelId="{9BF40746-01D7-471F-8537-452A2EC45491}" type="pres">
      <dgm:prSet presAssocID="{4E60CADD-E1A0-4334-8A52-AC4C5D69D845}" presName="node" presStyleLbl="node1" presStyleIdx="0" presStyleCnt="3">
        <dgm:presLayoutVars>
          <dgm:bulletEnabled val="1"/>
        </dgm:presLayoutVars>
      </dgm:prSet>
      <dgm:spPr/>
    </dgm:pt>
    <dgm:pt modelId="{B528950A-67F2-4832-9F84-43C7C160ED1A}" type="pres">
      <dgm:prSet presAssocID="{4E60CADD-E1A0-4334-8A52-AC4C5D69D845}" presName="spNode" presStyleCnt="0"/>
      <dgm:spPr/>
    </dgm:pt>
    <dgm:pt modelId="{B8984F08-21EC-4154-B14D-6B25E4D1C77F}" type="pres">
      <dgm:prSet presAssocID="{251CF379-C3A3-4A5D-A85D-1692550DD646}" presName="sibTrans" presStyleLbl="sibTrans1D1" presStyleIdx="0" presStyleCnt="3"/>
      <dgm:spPr/>
    </dgm:pt>
    <dgm:pt modelId="{98771DCD-6254-4344-AF56-1D894842619C}" type="pres">
      <dgm:prSet presAssocID="{405A523F-D28E-4C9F-984C-08C57707F775}" presName="node" presStyleLbl="node1" presStyleIdx="1" presStyleCnt="3">
        <dgm:presLayoutVars>
          <dgm:bulletEnabled val="1"/>
        </dgm:presLayoutVars>
      </dgm:prSet>
      <dgm:spPr/>
    </dgm:pt>
    <dgm:pt modelId="{56F26180-6C78-473D-B8C3-39520B8875C2}" type="pres">
      <dgm:prSet presAssocID="{405A523F-D28E-4C9F-984C-08C57707F775}" presName="spNode" presStyleCnt="0"/>
      <dgm:spPr/>
    </dgm:pt>
    <dgm:pt modelId="{2C853313-8F83-4CD5-B05F-D9D6B50EC38B}" type="pres">
      <dgm:prSet presAssocID="{38E88001-88DC-4C72-B544-F7FAF718FD5D}" presName="sibTrans" presStyleLbl="sibTrans1D1" presStyleIdx="1" presStyleCnt="3"/>
      <dgm:spPr/>
    </dgm:pt>
    <dgm:pt modelId="{F4FDBE84-8141-4377-A0DF-CEB41C39C4CF}" type="pres">
      <dgm:prSet presAssocID="{198CB280-DAF1-40B2-B9F8-DE1DD6E76617}" presName="node" presStyleLbl="node1" presStyleIdx="2" presStyleCnt="3">
        <dgm:presLayoutVars>
          <dgm:bulletEnabled val="1"/>
        </dgm:presLayoutVars>
      </dgm:prSet>
      <dgm:spPr/>
    </dgm:pt>
    <dgm:pt modelId="{5FF0C680-554E-4AE8-B147-CEFB00477AB1}" type="pres">
      <dgm:prSet presAssocID="{198CB280-DAF1-40B2-B9F8-DE1DD6E76617}" presName="spNode" presStyleCnt="0"/>
      <dgm:spPr/>
    </dgm:pt>
    <dgm:pt modelId="{0D7630DB-791E-47EF-BDCA-72A8294730C8}" type="pres">
      <dgm:prSet presAssocID="{89469B3D-F24A-4B94-B8C9-7FC2B9B0D8D6}" presName="sibTrans" presStyleLbl="sibTrans1D1" presStyleIdx="2" presStyleCnt="3"/>
      <dgm:spPr/>
    </dgm:pt>
  </dgm:ptLst>
  <dgm:cxnLst>
    <dgm:cxn modelId="{4A6A4B0A-1DFA-4CC7-A49D-B4B9B1E0A1F3}" type="presOf" srcId="{251CF379-C3A3-4A5D-A85D-1692550DD646}" destId="{B8984F08-21EC-4154-B14D-6B25E4D1C77F}" srcOrd="0" destOrd="0" presId="urn:microsoft.com/office/officeart/2005/8/layout/cycle5"/>
    <dgm:cxn modelId="{7FE4D128-37CB-4EEA-897A-6BAC1E62DEA5}" type="presOf" srcId="{198CB280-DAF1-40B2-B9F8-DE1DD6E76617}" destId="{F4FDBE84-8141-4377-A0DF-CEB41C39C4CF}" srcOrd="0" destOrd="0" presId="urn:microsoft.com/office/officeart/2005/8/layout/cycle5"/>
    <dgm:cxn modelId="{D0BC4935-AD91-4FAC-A682-104A69231996}" type="presOf" srcId="{405A523F-D28E-4C9F-984C-08C57707F775}" destId="{98771DCD-6254-4344-AF56-1D894842619C}" srcOrd="0" destOrd="0" presId="urn:microsoft.com/office/officeart/2005/8/layout/cycle5"/>
    <dgm:cxn modelId="{61CD3D3A-CA1C-4857-A6C9-980B9D804919}" srcId="{9939E6E2-AA20-4BDE-8DE1-90F28BCADFC3}" destId="{405A523F-D28E-4C9F-984C-08C57707F775}" srcOrd="1" destOrd="0" parTransId="{71D6EF54-C3D6-4CFF-A267-752BA42D9AFB}" sibTransId="{38E88001-88DC-4C72-B544-F7FAF718FD5D}"/>
    <dgm:cxn modelId="{5A56C750-EFC7-4981-A6A3-2634856084E0}" type="presOf" srcId="{89469B3D-F24A-4B94-B8C9-7FC2B9B0D8D6}" destId="{0D7630DB-791E-47EF-BDCA-72A8294730C8}" srcOrd="0" destOrd="0" presId="urn:microsoft.com/office/officeart/2005/8/layout/cycle5"/>
    <dgm:cxn modelId="{775D3379-5761-437C-815B-5969EDB7E30F}" srcId="{9939E6E2-AA20-4BDE-8DE1-90F28BCADFC3}" destId="{4E60CADD-E1A0-4334-8A52-AC4C5D69D845}" srcOrd="0" destOrd="0" parTransId="{3CFB8E27-9EBB-43E5-AB10-3460E4451910}" sibTransId="{251CF379-C3A3-4A5D-A85D-1692550DD646}"/>
    <dgm:cxn modelId="{244447CC-51A8-4060-9C0F-2D5BD85EA1D4}" type="presOf" srcId="{38E88001-88DC-4C72-B544-F7FAF718FD5D}" destId="{2C853313-8F83-4CD5-B05F-D9D6B50EC38B}" srcOrd="0" destOrd="0" presId="urn:microsoft.com/office/officeart/2005/8/layout/cycle5"/>
    <dgm:cxn modelId="{99B245CD-681E-484B-93CE-F1292F9CF937}" type="presOf" srcId="{4E60CADD-E1A0-4334-8A52-AC4C5D69D845}" destId="{9BF40746-01D7-471F-8537-452A2EC45491}" srcOrd="0" destOrd="0" presId="urn:microsoft.com/office/officeart/2005/8/layout/cycle5"/>
    <dgm:cxn modelId="{F7579EE8-A18A-4529-9F67-75135FF7409A}" srcId="{9939E6E2-AA20-4BDE-8DE1-90F28BCADFC3}" destId="{198CB280-DAF1-40B2-B9F8-DE1DD6E76617}" srcOrd="2" destOrd="0" parTransId="{DBDC28F2-4FEA-4EF5-9A81-06BAD6F42354}" sibTransId="{89469B3D-F24A-4B94-B8C9-7FC2B9B0D8D6}"/>
    <dgm:cxn modelId="{E97C4AFA-19D2-42A8-B95B-BD2C375D0F63}" type="presOf" srcId="{9939E6E2-AA20-4BDE-8DE1-90F28BCADFC3}" destId="{4EF53381-E932-40F0-9B73-16AF86BD0A37}" srcOrd="0" destOrd="0" presId="urn:microsoft.com/office/officeart/2005/8/layout/cycle5"/>
    <dgm:cxn modelId="{8B7ED04F-04F7-4FF5-900A-08EBEFF02D7F}" type="presParOf" srcId="{4EF53381-E932-40F0-9B73-16AF86BD0A37}" destId="{9BF40746-01D7-471F-8537-452A2EC45491}" srcOrd="0" destOrd="0" presId="urn:microsoft.com/office/officeart/2005/8/layout/cycle5"/>
    <dgm:cxn modelId="{81EF4675-C6CF-46CD-A6C0-6260709E380B}" type="presParOf" srcId="{4EF53381-E932-40F0-9B73-16AF86BD0A37}" destId="{B528950A-67F2-4832-9F84-43C7C160ED1A}" srcOrd="1" destOrd="0" presId="urn:microsoft.com/office/officeart/2005/8/layout/cycle5"/>
    <dgm:cxn modelId="{29A2780E-53E1-4BC6-8AB3-AB29DAA38EFA}" type="presParOf" srcId="{4EF53381-E932-40F0-9B73-16AF86BD0A37}" destId="{B8984F08-21EC-4154-B14D-6B25E4D1C77F}" srcOrd="2" destOrd="0" presId="urn:microsoft.com/office/officeart/2005/8/layout/cycle5"/>
    <dgm:cxn modelId="{2AC1C3D1-765D-45C7-B2E9-1BD5BB33993A}" type="presParOf" srcId="{4EF53381-E932-40F0-9B73-16AF86BD0A37}" destId="{98771DCD-6254-4344-AF56-1D894842619C}" srcOrd="3" destOrd="0" presId="urn:microsoft.com/office/officeart/2005/8/layout/cycle5"/>
    <dgm:cxn modelId="{321E6F15-9AD3-48A9-8F8D-0D70E435812D}" type="presParOf" srcId="{4EF53381-E932-40F0-9B73-16AF86BD0A37}" destId="{56F26180-6C78-473D-B8C3-39520B8875C2}" srcOrd="4" destOrd="0" presId="urn:microsoft.com/office/officeart/2005/8/layout/cycle5"/>
    <dgm:cxn modelId="{D167C1A9-7D44-4682-B1BB-055CF6B77238}" type="presParOf" srcId="{4EF53381-E932-40F0-9B73-16AF86BD0A37}" destId="{2C853313-8F83-4CD5-B05F-D9D6B50EC38B}" srcOrd="5" destOrd="0" presId="urn:microsoft.com/office/officeart/2005/8/layout/cycle5"/>
    <dgm:cxn modelId="{DF43BC9D-4BCD-47FF-A10C-C88E70BB496A}" type="presParOf" srcId="{4EF53381-E932-40F0-9B73-16AF86BD0A37}" destId="{F4FDBE84-8141-4377-A0DF-CEB41C39C4CF}" srcOrd="6" destOrd="0" presId="urn:microsoft.com/office/officeart/2005/8/layout/cycle5"/>
    <dgm:cxn modelId="{7483EC11-4EE6-4DA1-B704-5C16C78201CC}" type="presParOf" srcId="{4EF53381-E932-40F0-9B73-16AF86BD0A37}" destId="{5FF0C680-554E-4AE8-B147-CEFB00477AB1}" srcOrd="7" destOrd="0" presId="urn:microsoft.com/office/officeart/2005/8/layout/cycle5"/>
    <dgm:cxn modelId="{5ED2764E-448E-4870-8896-0233E56AF7F0}" type="presParOf" srcId="{4EF53381-E932-40F0-9B73-16AF86BD0A37}" destId="{0D7630DB-791E-47EF-BDCA-72A8294730C8}"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B4E11-5D55-42E1-B4A5-87DEAAE1F7D0}" type="doc">
      <dgm:prSet loTypeId="urn:microsoft.com/office/officeart/2005/8/layout/process1" loCatId="process" qsTypeId="urn:microsoft.com/office/officeart/2005/8/quickstyle/simple1" qsCatId="simple" csTypeId="urn:microsoft.com/office/officeart/2005/8/colors/accent2_2" csCatId="accent2" phldr="1"/>
      <dgm:spPr/>
    </dgm:pt>
    <dgm:pt modelId="{39D54971-5E81-45B5-AE23-F917EE15A5A3}">
      <dgm:prSet phldrT="[Text]"/>
      <dgm:spPr/>
      <dgm:t>
        <a:bodyPr/>
        <a:lstStyle/>
        <a:p>
          <a:r>
            <a:rPr lang="en-US" dirty="0"/>
            <a:t>Repetitive Actions</a:t>
          </a:r>
        </a:p>
      </dgm:t>
    </dgm:pt>
    <dgm:pt modelId="{971A4E9C-C40C-42FF-9726-4211E221FD49}" type="parTrans" cxnId="{5E64612B-4807-450E-92E0-FDDE30A1D3F7}">
      <dgm:prSet/>
      <dgm:spPr/>
      <dgm:t>
        <a:bodyPr/>
        <a:lstStyle/>
        <a:p>
          <a:endParaRPr lang="en-US"/>
        </a:p>
      </dgm:t>
    </dgm:pt>
    <dgm:pt modelId="{83A31D02-5BB6-4B81-95D5-9A37A407525E}" type="sibTrans" cxnId="{5E64612B-4807-450E-92E0-FDDE30A1D3F7}">
      <dgm:prSet/>
      <dgm:spPr/>
      <dgm:t>
        <a:bodyPr/>
        <a:lstStyle/>
        <a:p>
          <a:endParaRPr lang="en-US"/>
        </a:p>
      </dgm:t>
    </dgm:pt>
    <dgm:pt modelId="{F668D867-3584-4465-850C-E1BBC4343B8D}">
      <dgm:prSet phldrT="[Text]"/>
      <dgm:spPr/>
      <dgm:t>
        <a:bodyPr/>
        <a:lstStyle/>
        <a:p>
          <a:r>
            <a:rPr lang="en-US" dirty="0"/>
            <a:t>Zen Focus</a:t>
          </a:r>
        </a:p>
      </dgm:t>
    </dgm:pt>
    <dgm:pt modelId="{58106DB6-904A-42BB-BD42-890644062449}" type="parTrans" cxnId="{AFC0D4AC-72C8-4C93-9B59-CBDB5E142EE5}">
      <dgm:prSet/>
      <dgm:spPr/>
      <dgm:t>
        <a:bodyPr/>
        <a:lstStyle/>
        <a:p>
          <a:endParaRPr lang="en-US"/>
        </a:p>
      </dgm:t>
    </dgm:pt>
    <dgm:pt modelId="{AFABBCB5-DAC5-472A-8525-94CBAE7E87C7}" type="sibTrans" cxnId="{AFC0D4AC-72C8-4C93-9B59-CBDB5E142EE5}">
      <dgm:prSet/>
      <dgm:spPr/>
      <dgm:t>
        <a:bodyPr/>
        <a:lstStyle/>
        <a:p>
          <a:endParaRPr lang="en-US"/>
        </a:p>
      </dgm:t>
    </dgm:pt>
    <dgm:pt modelId="{AA169314-B387-41A3-BD08-FD5934BBC98C}">
      <dgm:prSet phldrT="[Text]"/>
      <dgm:spPr/>
      <dgm:t>
        <a:bodyPr/>
        <a:lstStyle/>
        <a:p>
          <a:r>
            <a:rPr lang="en-US" dirty="0"/>
            <a:t>Serious Fun</a:t>
          </a:r>
        </a:p>
      </dgm:t>
    </dgm:pt>
    <dgm:pt modelId="{81178701-3674-46ED-894E-B1764B211CF5}" type="parTrans" cxnId="{19A5A464-6541-4D4E-9E04-2D8BC61FFE44}">
      <dgm:prSet/>
      <dgm:spPr/>
      <dgm:t>
        <a:bodyPr/>
        <a:lstStyle/>
        <a:p>
          <a:endParaRPr lang="en-US"/>
        </a:p>
      </dgm:t>
    </dgm:pt>
    <dgm:pt modelId="{CF2A7B7A-7285-4F5F-81E0-A1028F7D0E67}" type="sibTrans" cxnId="{19A5A464-6541-4D4E-9E04-2D8BC61FFE44}">
      <dgm:prSet/>
      <dgm:spPr/>
      <dgm:t>
        <a:bodyPr/>
        <a:lstStyle/>
        <a:p>
          <a:endParaRPr lang="en-US"/>
        </a:p>
      </dgm:t>
    </dgm:pt>
    <dgm:pt modelId="{EF371B2D-F2FC-4F71-9C4B-7690C1AB91A1}" type="pres">
      <dgm:prSet presAssocID="{7CCB4E11-5D55-42E1-B4A5-87DEAAE1F7D0}" presName="Name0" presStyleCnt="0">
        <dgm:presLayoutVars>
          <dgm:dir/>
          <dgm:resizeHandles val="exact"/>
        </dgm:presLayoutVars>
      </dgm:prSet>
      <dgm:spPr/>
    </dgm:pt>
    <dgm:pt modelId="{8F6DA32A-B46E-412B-A873-8D453251CF0E}" type="pres">
      <dgm:prSet presAssocID="{39D54971-5E81-45B5-AE23-F917EE15A5A3}" presName="node" presStyleLbl="node1" presStyleIdx="0" presStyleCnt="3" custScaleX="181594" custScaleY="171982" custLinFactX="100000" custLinFactY="-100000" custLinFactNeighborX="106094" custLinFactNeighborY="-173650">
        <dgm:presLayoutVars>
          <dgm:bulletEnabled val="1"/>
        </dgm:presLayoutVars>
      </dgm:prSet>
      <dgm:spPr/>
    </dgm:pt>
    <dgm:pt modelId="{FF491599-1F77-4A7C-B81D-BADA46B0D5A5}" type="pres">
      <dgm:prSet presAssocID="{83A31D02-5BB6-4B81-95D5-9A37A407525E}" presName="sibTrans" presStyleLbl="sibTrans2D1" presStyleIdx="0" presStyleCnt="2"/>
      <dgm:spPr/>
    </dgm:pt>
    <dgm:pt modelId="{FEAB790B-1E43-4CDE-A5ED-3BD1F29A08C1}" type="pres">
      <dgm:prSet presAssocID="{83A31D02-5BB6-4B81-95D5-9A37A407525E}" presName="connectorText" presStyleLbl="sibTrans2D1" presStyleIdx="0" presStyleCnt="2"/>
      <dgm:spPr/>
    </dgm:pt>
    <dgm:pt modelId="{E0264100-C103-4F57-9304-CDF33138BCA6}" type="pres">
      <dgm:prSet presAssocID="{F668D867-3584-4465-850C-E1BBC4343B8D}" presName="node" presStyleLbl="node1" presStyleIdx="1" presStyleCnt="3" custScaleX="154901" custScaleY="179404" custLinFactX="-35418" custLinFactNeighborX="-100000" custLinFactNeighborY="78">
        <dgm:presLayoutVars>
          <dgm:bulletEnabled val="1"/>
        </dgm:presLayoutVars>
      </dgm:prSet>
      <dgm:spPr/>
    </dgm:pt>
    <dgm:pt modelId="{18EA54C3-4F3D-4449-8941-1007B65ABE67}" type="pres">
      <dgm:prSet presAssocID="{AFABBCB5-DAC5-472A-8525-94CBAE7E87C7}" presName="sibTrans" presStyleLbl="sibTrans2D1" presStyleIdx="1" presStyleCnt="2"/>
      <dgm:spPr/>
    </dgm:pt>
    <dgm:pt modelId="{DBC6C5C6-097D-4396-BE0D-3329447ABBD8}" type="pres">
      <dgm:prSet presAssocID="{AFABBCB5-DAC5-472A-8525-94CBAE7E87C7}" presName="connectorText" presStyleLbl="sibTrans2D1" presStyleIdx="1" presStyleCnt="2"/>
      <dgm:spPr/>
    </dgm:pt>
    <dgm:pt modelId="{509802B0-F9C3-4210-831A-EC5663A3ADF6}" type="pres">
      <dgm:prSet presAssocID="{AA169314-B387-41A3-BD08-FD5934BBC98C}" presName="node" presStyleLbl="node1" presStyleIdx="2" presStyleCnt="3" custScaleX="182976" custScaleY="154002" custLinFactX="-199105" custLinFactY="100000" custLinFactNeighborX="-200000" custLinFactNeighborY="188575">
        <dgm:presLayoutVars>
          <dgm:bulletEnabled val="1"/>
        </dgm:presLayoutVars>
      </dgm:prSet>
      <dgm:spPr/>
    </dgm:pt>
  </dgm:ptLst>
  <dgm:cxnLst>
    <dgm:cxn modelId="{6DA64824-4550-4EE2-A75B-842BFA15BC98}" type="presOf" srcId="{AFABBCB5-DAC5-472A-8525-94CBAE7E87C7}" destId="{DBC6C5C6-097D-4396-BE0D-3329447ABBD8}" srcOrd="1" destOrd="0" presId="urn:microsoft.com/office/officeart/2005/8/layout/process1"/>
    <dgm:cxn modelId="{D12DB629-FFD3-49AF-98E9-F45934A9A086}" type="presOf" srcId="{7CCB4E11-5D55-42E1-B4A5-87DEAAE1F7D0}" destId="{EF371B2D-F2FC-4F71-9C4B-7690C1AB91A1}" srcOrd="0" destOrd="0" presId="urn:microsoft.com/office/officeart/2005/8/layout/process1"/>
    <dgm:cxn modelId="{5E64612B-4807-450E-92E0-FDDE30A1D3F7}" srcId="{7CCB4E11-5D55-42E1-B4A5-87DEAAE1F7D0}" destId="{39D54971-5E81-45B5-AE23-F917EE15A5A3}" srcOrd="0" destOrd="0" parTransId="{971A4E9C-C40C-42FF-9726-4211E221FD49}" sibTransId="{83A31D02-5BB6-4B81-95D5-9A37A407525E}"/>
    <dgm:cxn modelId="{2669413B-4066-41DB-9CC0-51BA954F9B98}" type="presOf" srcId="{F668D867-3584-4465-850C-E1BBC4343B8D}" destId="{E0264100-C103-4F57-9304-CDF33138BCA6}" srcOrd="0" destOrd="0" presId="urn:microsoft.com/office/officeart/2005/8/layout/process1"/>
    <dgm:cxn modelId="{19A5A464-6541-4D4E-9E04-2D8BC61FFE44}" srcId="{7CCB4E11-5D55-42E1-B4A5-87DEAAE1F7D0}" destId="{AA169314-B387-41A3-BD08-FD5934BBC98C}" srcOrd="2" destOrd="0" parTransId="{81178701-3674-46ED-894E-B1764B211CF5}" sibTransId="{CF2A7B7A-7285-4F5F-81E0-A1028F7D0E67}"/>
    <dgm:cxn modelId="{21AF8368-720B-46E7-8E46-92C7F1445A71}" type="presOf" srcId="{39D54971-5E81-45B5-AE23-F917EE15A5A3}" destId="{8F6DA32A-B46E-412B-A873-8D453251CF0E}" srcOrd="0" destOrd="0" presId="urn:microsoft.com/office/officeart/2005/8/layout/process1"/>
    <dgm:cxn modelId="{9C3C8B48-84E8-443B-A9E0-ED23B1365123}" type="presOf" srcId="{83A31D02-5BB6-4B81-95D5-9A37A407525E}" destId="{FEAB790B-1E43-4CDE-A5ED-3BD1F29A08C1}" srcOrd="1" destOrd="0" presId="urn:microsoft.com/office/officeart/2005/8/layout/process1"/>
    <dgm:cxn modelId="{F521E883-2C58-4FE7-9C0B-1B95E140406B}" type="presOf" srcId="{AA169314-B387-41A3-BD08-FD5934BBC98C}" destId="{509802B0-F9C3-4210-831A-EC5663A3ADF6}" srcOrd="0" destOrd="0" presId="urn:microsoft.com/office/officeart/2005/8/layout/process1"/>
    <dgm:cxn modelId="{431E3C89-1183-4FA2-81D9-2A9396B801CA}" type="presOf" srcId="{83A31D02-5BB6-4B81-95D5-9A37A407525E}" destId="{FF491599-1F77-4A7C-B81D-BADA46B0D5A5}" srcOrd="0" destOrd="0" presId="urn:microsoft.com/office/officeart/2005/8/layout/process1"/>
    <dgm:cxn modelId="{AFC0D4AC-72C8-4C93-9B59-CBDB5E142EE5}" srcId="{7CCB4E11-5D55-42E1-B4A5-87DEAAE1F7D0}" destId="{F668D867-3584-4465-850C-E1BBC4343B8D}" srcOrd="1" destOrd="0" parTransId="{58106DB6-904A-42BB-BD42-890644062449}" sibTransId="{AFABBCB5-DAC5-472A-8525-94CBAE7E87C7}"/>
    <dgm:cxn modelId="{105BB5D1-5560-4D5E-A37E-66604A01FF19}" type="presOf" srcId="{AFABBCB5-DAC5-472A-8525-94CBAE7E87C7}" destId="{18EA54C3-4F3D-4449-8941-1007B65ABE67}" srcOrd="0" destOrd="0" presId="urn:microsoft.com/office/officeart/2005/8/layout/process1"/>
    <dgm:cxn modelId="{7A364DC2-9CDA-43CD-8B20-C82C7FD48B72}" type="presParOf" srcId="{EF371B2D-F2FC-4F71-9C4B-7690C1AB91A1}" destId="{8F6DA32A-B46E-412B-A873-8D453251CF0E}" srcOrd="0" destOrd="0" presId="urn:microsoft.com/office/officeart/2005/8/layout/process1"/>
    <dgm:cxn modelId="{0B8868F1-98E7-4E84-8C21-644B3FB5E3CA}" type="presParOf" srcId="{EF371B2D-F2FC-4F71-9C4B-7690C1AB91A1}" destId="{FF491599-1F77-4A7C-B81D-BADA46B0D5A5}" srcOrd="1" destOrd="0" presId="urn:microsoft.com/office/officeart/2005/8/layout/process1"/>
    <dgm:cxn modelId="{35F8A527-C646-41B0-AF8E-0576A65B050D}" type="presParOf" srcId="{FF491599-1F77-4A7C-B81D-BADA46B0D5A5}" destId="{FEAB790B-1E43-4CDE-A5ED-3BD1F29A08C1}" srcOrd="0" destOrd="0" presId="urn:microsoft.com/office/officeart/2005/8/layout/process1"/>
    <dgm:cxn modelId="{24A0ED63-5A90-430C-BD9D-A487FC3665AC}" type="presParOf" srcId="{EF371B2D-F2FC-4F71-9C4B-7690C1AB91A1}" destId="{E0264100-C103-4F57-9304-CDF33138BCA6}" srcOrd="2" destOrd="0" presId="urn:microsoft.com/office/officeart/2005/8/layout/process1"/>
    <dgm:cxn modelId="{7A59DB49-EAA0-4526-A0C2-1DFFE5DB39D2}" type="presParOf" srcId="{EF371B2D-F2FC-4F71-9C4B-7690C1AB91A1}" destId="{18EA54C3-4F3D-4449-8941-1007B65ABE67}" srcOrd="3" destOrd="0" presId="urn:microsoft.com/office/officeart/2005/8/layout/process1"/>
    <dgm:cxn modelId="{93B991FC-B4E8-4119-BF83-21BCE2E9794D}" type="presParOf" srcId="{18EA54C3-4F3D-4449-8941-1007B65ABE67}" destId="{DBC6C5C6-097D-4396-BE0D-3329447ABBD8}" srcOrd="0" destOrd="0" presId="urn:microsoft.com/office/officeart/2005/8/layout/process1"/>
    <dgm:cxn modelId="{1F0AEBA1-755A-4B95-B6E9-7EF06303D1DF}" type="presParOf" srcId="{EF371B2D-F2FC-4F71-9C4B-7690C1AB91A1}" destId="{509802B0-F9C3-4210-831A-EC5663A3ADF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CB4E11-5D55-42E1-B4A5-87DEAAE1F7D0}" type="doc">
      <dgm:prSet loTypeId="urn:microsoft.com/office/officeart/2005/8/layout/process1" loCatId="process" qsTypeId="urn:microsoft.com/office/officeart/2005/8/quickstyle/simple1" qsCatId="simple" csTypeId="urn:microsoft.com/office/officeart/2005/8/colors/accent2_2" csCatId="accent2" phldr="1"/>
      <dgm:spPr/>
    </dgm:pt>
    <dgm:pt modelId="{39D54971-5E81-45B5-AE23-F917EE15A5A3}">
      <dgm:prSet phldrT="[Text]"/>
      <dgm:spPr/>
      <dgm:t>
        <a:bodyPr/>
        <a:lstStyle/>
        <a:p>
          <a:r>
            <a:rPr lang="en-US" dirty="0"/>
            <a:t>Strategic Thinking, Overcome Obstacles &amp; Achieve Goals</a:t>
          </a:r>
        </a:p>
      </dgm:t>
    </dgm:pt>
    <dgm:pt modelId="{971A4E9C-C40C-42FF-9726-4211E221FD49}" type="parTrans" cxnId="{5E64612B-4807-450E-92E0-FDDE30A1D3F7}">
      <dgm:prSet/>
      <dgm:spPr/>
      <dgm:t>
        <a:bodyPr/>
        <a:lstStyle/>
        <a:p>
          <a:endParaRPr lang="en-US"/>
        </a:p>
      </dgm:t>
    </dgm:pt>
    <dgm:pt modelId="{83A31D02-5BB6-4B81-95D5-9A37A407525E}" type="sibTrans" cxnId="{5E64612B-4807-450E-92E0-FDDE30A1D3F7}">
      <dgm:prSet/>
      <dgm:spPr/>
      <dgm:t>
        <a:bodyPr/>
        <a:lstStyle/>
        <a:p>
          <a:endParaRPr lang="en-US"/>
        </a:p>
      </dgm:t>
    </dgm:pt>
    <dgm:pt modelId="{F668D867-3584-4465-850C-E1BBC4343B8D}">
      <dgm:prSet phldrT="[Text]"/>
      <dgm:spPr/>
      <dgm:t>
        <a:bodyPr/>
        <a:lstStyle/>
        <a:p>
          <a:r>
            <a:rPr lang="en-US" dirty="0"/>
            <a:t>Frustration &amp; Relief</a:t>
          </a:r>
        </a:p>
      </dgm:t>
    </dgm:pt>
    <dgm:pt modelId="{58106DB6-904A-42BB-BD42-890644062449}" type="parTrans" cxnId="{AFC0D4AC-72C8-4C93-9B59-CBDB5E142EE5}">
      <dgm:prSet/>
      <dgm:spPr/>
      <dgm:t>
        <a:bodyPr/>
        <a:lstStyle/>
        <a:p>
          <a:endParaRPr lang="en-US"/>
        </a:p>
      </dgm:t>
    </dgm:pt>
    <dgm:pt modelId="{AFABBCB5-DAC5-472A-8525-94CBAE7E87C7}" type="sibTrans" cxnId="{AFC0D4AC-72C8-4C93-9B59-CBDB5E142EE5}">
      <dgm:prSet/>
      <dgm:spPr/>
      <dgm:t>
        <a:bodyPr/>
        <a:lstStyle/>
        <a:p>
          <a:endParaRPr lang="en-US"/>
        </a:p>
      </dgm:t>
    </dgm:pt>
    <dgm:pt modelId="{AA169314-B387-41A3-BD08-FD5934BBC98C}">
      <dgm:prSet phldrT="[Text]" custT="1"/>
      <dgm:spPr/>
      <dgm:t>
        <a:bodyPr/>
        <a:lstStyle/>
        <a:p>
          <a:r>
            <a:rPr lang="en-US" sz="1800" dirty="0"/>
            <a:t>Hard Fun</a:t>
          </a:r>
        </a:p>
      </dgm:t>
    </dgm:pt>
    <dgm:pt modelId="{81178701-3674-46ED-894E-B1764B211CF5}" type="parTrans" cxnId="{19A5A464-6541-4D4E-9E04-2D8BC61FFE44}">
      <dgm:prSet/>
      <dgm:spPr/>
      <dgm:t>
        <a:bodyPr/>
        <a:lstStyle/>
        <a:p>
          <a:endParaRPr lang="en-US"/>
        </a:p>
      </dgm:t>
    </dgm:pt>
    <dgm:pt modelId="{CF2A7B7A-7285-4F5F-81E0-A1028F7D0E67}" type="sibTrans" cxnId="{19A5A464-6541-4D4E-9E04-2D8BC61FFE44}">
      <dgm:prSet/>
      <dgm:spPr/>
      <dgm:t>
        <a:bodyPr/>
        <a:lstStyle/>
        <a:p>
          <a:endParaRPr lang="en-US"/>
        </a:p>
      </dgm:t>
    </dgm:pt>
    <dgm:pt modelId="{EF371B2D-F2FC-4F71-9C4B-7690C1AB91A1}" type="pres">
      <dgm:prSet presAssocID="{7CCB4E11-5D55-42E1-B4A5-87DEAAE1F7D0}" presName="Name0" presStyleCnt="0">
        <dgm:presLayoutVars>
          <dgm:dir/>
          <dgm:resizeHandles val="exact"/>
        </dgm:presLayoutVars>
      </dgm:prSet>
      <dgm:spPr/>
    </dgm:pt>
    <dgm:pt modelId="{8F6DA32A-B46E-412B-A873-8D453251CF0E}" type="pres">
      <dgm:prSet presAssocID="{39D54971-5E81-45B5-AE23-F917EE15A5A3}" presName="node" presStyleLbl="node1" presStyleIdx="0" presStyleCnt="3" custScaleX="375815" custScaleY="363309" custLinFactX="176559" custLinFactY="-161766" custLinFactNeighborX="200000" custLinFactNeighborY="-200000">
        <dgm:presLayoutVars>
          <dgm:bulletEnabled val="1"/>
        </dgm:presLayoutVars>
      </dgm:prSet>
      <dgm:spPr/>
    </dgm:pt>
    <dgm:pt modelId="{FF491599-1F77-4A7C-B81D-BADA46B0D5A5}" type="pres">
      <dgm:prSet presAssocID="{83A31D02-5BB6-4B81-95D5-9A37A407525E}" presName="sibTrans" presStyleLbl="sibTrans2D1" presStyleIdx="0" presStyleCnt="2"/>
      <dgm:spPr/>
    </dgm:pt>
    <dgm:pt modelId="{FEAB790B-1E43-4CDE-A5ED-3BD1F29A08C1}" type="pres">
      <dgm:prSet presAssocID="{83A31D02-5BB6-4B81-95D5-9A37A407525E}" presName="connectorText" presStyleLbl="sibTrans2D1" presStyleIdx="0" presStyleCnt="2"/>
      <dgm:spPr/>
    </dgm:pt>
    <dgm:pt modelId="{E0264100-C103-4F57-9304-CDF33138BCA6}" type="pres">
      <dgm:prSet presAssocID="{F668D867-3584-4465-850C-E1BBC4343B8D}" presName="node" presStyleLbl="node1" presStyleIdx="1" presStyleCnt="3" custScaleX="338098" custScaleY="222839" custLinFactX="-100000" custLinFactNeighborX="-148140" custLinFactNeighborY="72429">
        <dgm:presLayoutVars>
          <dgm:bulletEnabled val="1"/>
        </dgm:presLayoutVars>
      </dgm:prSet>
      <dgm:spPr/>
    </dgm:pt>
    <dgm:pt modelId="{18EA54C3-4F3D-4449-8941-1007B65ABE67}" type="pres">
      <dgm:prSet presAssocID="{AFABBCB5-DAC5-472A-8525-94CBAE7E87C7}" presName="sibTrans" presStyleLbl="sibTrans2D1" presStyleIdx="1" presStyleCnt="2"/>
      <dgm:spPr/>
    </dgm:pt>
    <dgm:pt modelId="{DBC6C5C6-097D-4396-BE0D-3329447ABBD8}" type="pres">
      <dgm:prSet presAssocID="{AFABBCB5-DAC5-472A-8525-94CBAE7E87C7}" presName="connectorText" presStyleLbl="sibTrans2D1" presStyleIdx="1" presStyleCnt="2"/>
      <dgm:spPr/>
    </dgm:pt>
    <dgm:pt modelId="{509802B0-F9C3-4210-831A-EC5663A3ADF6}" type="pres">
      <dgm:prSet presAssocID="{AA169314-B387-41A3-BD08-FD5934BBC98C}" presName="node" presStyleLbl="node1" presStyleIdx="2" presStyleCnt="3" custScaleX="324648" custScaleY="249216" custLinFactX="-377354" custLinFactY="200000" custLinFactNeighborX="-400000" custLinFactNeighborY="255629">
        <dgm:presLayoutVars>
          <dgm:bulletEnabled val="1"/>
        </dgm:presLayoutVars>
      </dgm:prSet>
      <dgm:spPr/>
    </dgm:pt>
  </dgm:ptLst>
  <dgm:cxnLst>
    <dgm:cxn modelId="{6DA64824-4550-4EE2-A75B-842BFA15BC98}" type="presOf" srcId="{AFABBCB5-DAC5-472A-8525-94CBAE7E87C7}" destId="{DBC6C5C6-097D-4396-BE0D-3329447ABBD8}" srcOrd="1" destOrd="0" presId="urn:microsoft.com/office/officeart/2005/8/layout/process1"/>
    <dgm:cxn modelId="{D12DB629-FFD3-49AF-98E9-F45934A9A086}" type="presOf" srcId="{7CCB4E11-5D55-42E1-B4A5-87DEAAE1F7D0}" destId="{EF371B2D-F2FC-4F71-9C4B-7690C1AB91A1}" srcOrd="0" destOrd="0" presId="urn:microsoft.com/office/officeart/2005/8/layout/process1"/>
    <dgm:cxn modelId="{5E64612B-4807-450E-92E0-FDDE30A1D3F7}" srcId="{7CCB4E11-5D55-42E1-B4A5-87DEAAE1F7D0}" destId="{39D54971-5E81-45B5-AE23-F917EE15A5A3}" srcOrd="0" destOrd="0" parTransId="{971A4E9C-C40C-42FF-9726-4211E221FD49}" sibTransId="{83A31D02-5BB6-4B81-95D5-9A37A407525E}"/>
    <dgm:cxn modelId="{2669413B-4066-41DB-9CC0-51BA954F9B98}" type="presOf" srcId="{F668D867-3584-4465-850C-E1BBC4343B8D}" destId="{E0264100-C103-4F57-9304-CDF33138BCA6}" srcOrd="0" destOrd="0" presId="urn:microsoft.com/office/officeart/2005/8/layout/process1"/>
    <dgm:cxn modelId="{19A5A464-6541-4D4E-9E04-2D8BC61FFE44}" srcId="{7CCB4E11-5D55-42E1-B4A5-87DEAAE1F7D0}" destId="{AA169314-B387-41A3-BD08-FD5934BBC98C}" srcOrd="2" destOrd="0" parTransId="{81178701-3674-46ED-894E-B1764B211CF5}" sibTransId="{CF2A7B7A-7285-4F5F-81E0-A1028F7D0E67}"/>
    <dgm:cxn modelId="{21AF8368-720B-46E7-8E46-92C7F1445A71}" type="presOf" srcId="{39D54971-5E81-45B5-AE23-F917EE15A5A3}" destId="{8F6DA32A-B46E-412B-A873-8D453251CF0E}" srcOrd="0" destOrd="0" presId="urn:microsoft.com/office/officeart/2005/8/layout/process1"/>
    <dgm:cxn modelId="{9C3C8B48-84E8-443B-A9E0-ED23B1365123}" type="presOf" srcId="{83A31D02-5BB6-4B81-95D5-9A37A407525E}" destId="{FEAB790B-1E43-4CDE-A5ED-3BD1F29A08C1}" srcOrd="1" destOrd="0" presId="urn:microsoft.com/office/officeart/2005/8/layout/process1"/>
    <dgm:cxn modelId="{F521E883-2C58-4FE7-9C0B-1B95E140406B}" type="presOf" srcId="{AA169314-B387-41A3-BD08-FD5934BBC98C}" destId="{509802B0-F9C3-4210-831A-EC5663A3ADF6}" srcOrd="0" destOrd="0" presId="urn:microsoft.com/office/officeart/2005/8/layout/process1"/>
    <dgm:cxn modelId="{431E3C89-1183-4FA2-81D9-2A9396B801CA}" type="presOf" srcId="{83A31D02-5BB6-4B81-95D5-9A37A407525E}" destId="{FF491599-1F77-4A7C-B81D-BADA46B0D5A5}" srcOrd="0" destOrd="0" presId="urn:microsoft.com/office/officeart/2005/8/layout/process1"/>
    <dgm:cxn modelId="{AFC0D4AC-72C8-4C93-9B59-CBDB5E142EE5}" srcId="{7CCB4E11-5D55-42E1-B4A5-87DEAAE1F7D0}" destId="{F668D867-3584-4465-850C-E1BBC4343B8D}" srcOrd="1" destOrd="0" parTransId="{58106DB6-904A-42BB-BD42-890644062449}" sibTransId="{AFABBCB5-DAC5-472A-8525-94CBAE7E87C7}"/>
    <dgm:cxn modelId="{105BB5D1-5560-4D5E-A37E-66604A01FF19}" type="presOf" srcId="{AFABBCB5-DAC5-472A-8525-94CBAE7E87C7}" destId="{18EA54C3-4F3D-4449-8941-1007B65ABE67}" srcOrd="0" destOrd="0" presId="urn:microsoft.com/office/officeart/2005/8/layout/process1"/>
    <dgm:cxn modelId="{7A364DC2-9CDA-43CD-8B20-C82C7FD48B72}" type="presParOf" srcId="{EF371B2D-F2FC-4F71-9C4B-7690C1AB91A1}" destId="{8F6DA32A-B46E-412B-A873-8D453251CF0E}" srcOrd="0" destOrd="0" presId="urn:microsoft.com/office/officeart/2005/8/layout/process1"/>
    <dgm:cxn modelId="{0B8868F1-98E7-4E84-8C21-644B3FB5E3CA}" type="presParOf" srcId="{EF371B2D-F2FC-4F71-9C4B-7690C1AB91A1}" destId="{FF491599-1F77-4A7C-B81D-BADA46B0D5A5}" srcOrd="1" destOrd="0" presId="urn:microsoft.com/office/officeart/2005/8/layout/process1"/>
    <dgm:cxn modelId="{35F8A527-C646-41B0-AF8E-0576A65B050D}" type="presParOf" srcId="{FF491599-1F77-4A7C-B81D-BADA46B0D5A5}" destId="{FEAB790B-1E43-4CDE-A5ED-3BD1F29A08C1}" srcOrd="0" destOrd="0" presId="urn:microsoft.com/office/officeart/2005/8/layout/process1"/>
    <dgm:cxn modelId="{24A0ED63-5A90-430C-BD9D-A487FC3665AC}" type="presParOf" srcId="{EF371B2D-F2FC-4F71-9C4B-7690C1AB91A1}" destId="{E0264100-C103-4F57-9304-CDF33138BCA6}" srcOrd="2" destOrd="0" presId="urn:microsoft.com/office/officeart/2005/8/layout/process1"/>
    <dgm:cxn modelId="{7A59DB49-EAA0-4526-A0C2-1DFFE5DB39D2}" type="presParOf" srcId="{EF371B2D-F2FC-4F71-9C4B-7690C1AB91A1}" destId="{18EA54C3-4F3D-4449-8941-1007B65ABE67}" srcOrd="3" destOrd="0" presId="urn:microsoft.com/office/officeart/2005/8/layout/process1"/>
    <dgm:cxn modelId="{93B991FC-B4E8-4119-BF83-21BCE2E9794D}" type="presParOf" srcId="{18EA54C3-4F3D-4449-8941-1007B65ABE67}" destId="{DBC6C5C6-097D-4396-BE0D-3329447ABBD8}" srcOrd="0" destOrd="0" presId="urn:microsoft.com/office/officeart/2005/8/layout/process1"/>
    <dgm:cxn modelId="{1F0AEBA1-755A-4B95-B6E9-7EF06303D1DF}" type="presParOf" srcId="{EF371B2D-F2FC-4F71-9C4B-7690C1AB91A1}" destId="{509802B0-F9C3-4210-831A-EC5663A3ADF6}"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40746-01D7-471F-8537-452A2EC45491}">
      <dsp:nvSpPr>
        <dsp:cNvPr id="0" name=""/>
        <dsp:cNvSpPr/>
      </dsp:nvSpPr>
      <dsp:spPr>
        <a:xfrm>
          <a:off x="1611663" y="560"/>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Place Tower</a:t>
          </a:r>
        </a:p>
      </dsp:txBody>
      <dsp:txXfrm>
        <a:off x="1648288" y="37185"/>
        <a:ext cx="1080991" cy="677007"/>
      </dsp:txXfrm>
    </dsp:sp>
    <dsp:sp modelId="{B8984F08-21EC-4154-B14D-6B25E4D1C77F}">
      <dsp:nvSpPr>
        <dsp:cNvPr id="0" name=""/>
        <dsp:cNvSpPr/>
      </dsp:nvSpPr>
      <dsp:spPr>
        <a:xfrm>
          <a:off x="1187744" y="375688"/>
          <a:ext cx="2002079" cy="2002079"/>
        </a:xfrm>
        <a:custGeom>
          <a:avLst/>
          <a:gdLst/>
          <a:ahLst/>
          <a:cxnLst/>
          <a:rect l="0" t="0" r="0" b="0"/>
          <a:pathLst>
            <a:path>
              <a:moveTo>
                <a:pt x="1733252" y="318437"/>
              </a:moveTo>
              <a:arcTo wR="1001039" hR="1001039" stAng="19020496" swAng="2303133"/>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771DCD-6254-4344-AF56-1D894842619C}">
      <dsp:nvSpPr>
        <dsp:cNvPr id="0" name=""/>
        <dsp:cNvSpPr/>
      </dsp:nvSpPr>
      <dsp:spPr>
        <a:xfrm>
          <a:off x="2478588" y="1502119"/>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Destroy Enemies</a:t>
          </a:r>
        </a:p>
      </dsp:txBody>
      <dsp:txXfrm>
        <a:off x="2515213" y="1538744"/>
        <a:ext cx="1080991" cy="677007"/>
      </dsp:txXfrm>
    </dsp:sp>
    <dsp:sp modelId="{2C853313-8F83-4CD5-B05F-D9D6B50EC38B}">
      <dsp:nvSpPr>
        <dsp:cNvPr id="0" name=""/>
        <dsp:cNvSpPr/>
      </dsp:nvSpPr>
      <dsp:spPr>
        <a:xfrm>
          <a:off x="1187744" y="375688"/>
          <a:ext cx="2002079" cy="2002079"/>
        </a:xfrm>
        <a:custGeom>
          <a:avLst/>
          <a:gdLst/>
          <a:ahLst/>
          <a:cxnLst/>
          <a:rect l="0" t="0" r="0" b="0"/>
          <a:pathLst>
            <a:path>
              <a:moveTo>
                <a:pt x="1308380" y="1953731"/>
              </a:moveTo>
              <a:arcTo wR="1001039" hR="1001039" stAng="4327211" swAng="2145578"/>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FDBE84-8141-4377-A0DF-CEB41C39C4CF}">
      <dsp:nvSpPr>
        <dsp:cNvPr id="0" name=""/>
        <dsp:cNvSpPr/>
      </dsp:nvSpPr>
      <dsp:spPr>
        <a:xfrm>
          <a:off x="744737" y="1502119"/>
          <a:ext cx="1154241" cy="750257"/>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Earn Points/Currency</a:t>
          </a:r>
        </a:p>
      </dsp:txBody>
      <dsp:txXfrm>
        <a:off x="781362" y="1538744"/>
        <a:ext cx="1080991" cy="677007"/>
      </dsp:txXfrm>
    </dsp:sp>
    <dsp:sp modelId="{0D7630DB-791E-47EF-BDCA-72A8294730C8}">
      <dsp:nvSpPr>
        <dsp:cNvPr id="0" name=""/>
        <dsp:cNvSpPr/>
      </dsp:nvSpPr>
      <dsp:spPr>
        <a:xfrm>
          <a:off x="1187744" y="375688"/>
          <a:ext cx="2002079" cy="2002079"/>
        </a:xfrm>
        <a:custGeom>
          <a:avLst/>
          <a:gdLst/>
          <a:ahLst/>
          <a:cxnLst/>
          <a:rect l="0" t="0" r="0" b="0"/>
          <a:pathLst>
            <a:path>
              <a:moveTo>
                <a:pt x="3233" y="920649"/>
              </a:moveTo>
              <a:arcTo wR="1001039" hR="1001039" stAng="11076371" swAng="2303133"/>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DA32A-B46E-412B-A873-8D453251CF0E}">
      <dsp:nvSpPr>
        <dsp:cNvPr id="0" name=""/>
        <dsp:cNvSpPr/>
      </dsp:nvSpPr>
      <dsp:spPr>
        <a:xfrm>
          <a:off x="1299514" y="1208470"/>
          <a:ext cx="1655381" cy="94065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Repetitive Actions</a:t>
          </a:r>
        </a:p>
      </dsp:txBody>
      <dsp:txXfrm>
        <a:off x="1327065" y="1236021"/>
        <a:ext cx="1600279" cy="885553"/>
      </dsp:txXfrm>
    </dsp:sp>
    <dsp:sp modelId="{FF491599-1F77-4A7C-B81D-BADA46B0D5A5}">
      <dsp:nvSpPr>
        <dsp:cNvPr id="0" name=""/>
        <dsp:cNvSpPr/>
      </dsp:nvSpPr>
      <dsp:spPr>
        <a:xfrm rot="5600884">
          <a:off x="1941198" y="2312234"/>
          <a:ext cx="284673" cy="226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77089" y="2323595"/>
        <a:ext cx="216851" cy="135644"/>
      </dsp:txXfrm>
    </dsp:sp>
    <dsp:sp modelId="{E0264100-C103-4F57-9304-CDF33138BCA6}">
      <dsp:nvSpPr>
        <dsp:cNvPr id="0" name=""/>
        <dsp:cNvSpPr/>
      </dsp:nvSpPr>
      <dsp:spPr>
        <a:xfrm>
          <a:off x="1333593" y="2685328"/>
          <a:ext cx="1412052" cy="98125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Zen Focus</a:t>
          </a:r>
        </a:p>
      </dsp:txBody>
      <dsp:txXfrm>
        <a:off x="1362333" y="2714068"/>
        <a:ext cx="1354572" cy="923770"/>
      </dsp:txXfrm>
    </dsp:sp>
    <dsp:sp modelId="{18EA54C3-4F3D-4449-8941-1007B65ABE67}">
      <dsp:nvSpPr>
        <dsp:cNvPr id="0" name=""/>
        <dsp:cNvSpPr/>
      </dsp:nvSpPr>
      <dsp:spPr>
        <a:xfrm rot="5295737">
          <a:off x="1888300" y="3896611"/>
          <a:ext cx="353223" cy="226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21183" y="3907930"/>
        <a:ext cx="285401" cy="135644"/>
      </dsp:txXfrm>
    </dsp:sp>
    <dsp:sp modelId="{509802B0-F9C3-4210-831A-EC5663A3ADF6}">
      <dsp:nvSpPr>
        <dsp:cNvPr id="0" name=""/>
        <dsp:cNvSpPr/>
      </dsp:nvSpPr>
      <dsp:spPr>
        <a:xfrm>
          <a:off x="1253501" y="4332731"/>
          <a:ext cx="1667979" cy="84231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Serious Fun</a:t>
          </a:r>
        </a:p>
      </dsp:txBody>
      <dsp:txXfrm>
        <a:off x="1278172" y="4357402"/>
        <a:ext cx="1618637" cy="792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DA32A-B46E-412B-A873-8D453251CF0E}">
      <dsp:nvSpPr>
        <dsp:cNvPr id="0" name=""/>
        <dsp:cNvSpPr/>
      </dsp:nvSpPr>
      <dsp:spPr>
        <a:xfrm>
          <a:off x="1256092" y="886113"/>
          <a:ext cx="1834031" cy="153061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Strategic Thinking, Overcome Obstacles &amp; Achieve Goals</a:t>
          </a:r>
        </a:p>
      </dsp:txBody>
      <dsp:txXfrm>
        <a:off x="1300922" y="930943"/>
        <a:ext cx="1744371" cy="1440950"/>
      </dsp:txXfrm>
    </dsp:sp>
    <dsp:sp modelId="{FF491599-1F77-4A7C-B81D-BADA46B0D5A5}">
      <dsp:nvSpPr>
        <dsp:cNvPr id="0" name=""/>
        <dsp:cNvSpPr/>
      </dsp:nvSpPr>
      <dsp:spPr>
        <a:xfrm rot="5572812">
          <a:off x="1961447" y="2662396"/>
          <a:ext cx="315504" cy="1210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80513" y="2668470"/>
        <a:ext cx="279196" cy="72617"/>
      </dsp:txXfrm>
    </dsp:sp>
    <dsp:sp modelId="{E0264100-C103-4F57-9304-CDF33138BCA6}">
      <dsp:nvSpPr>
        <dsp:cNvPr id="0" name=""/>
        <dsp:cNvSpPr/>
      </dsp:nvSpPr>
      <dsp:spPr>
        <a:xfrm>
          <a:off x="1256092" y="3011261"/>
          <a:ext cx="1649966" cy="93881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Frustration &amp; Relief</a:t>
          </a:r>
        </a:p>
      </dsp:txBody>
      <dsp:txXfrm>
        <a:off x="1283589" y="3038758"/>
        <a:ext cx="1594972" cy="883820"/>
      </dsp:txXfrm>
    </dsp:sp>
    <dsp:sp modelId="{18EA54C3-4F3D-4449-8941-1007B65ABE67}">
      <dsp:nvSpPr>
        <dsp:cNvPr id="0" name=""/>
        <dsp:cNvSpPr/>
      </dsp:nvSpPr>
      <dsp:spPr>
        <a:xfrm rot="5469876">
          <a:off x="1900698" y="4208879"/>
          <a:ext cx="328685" cy="1210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19221" y="4214934"/>
        <a:ext cx="292377" cy="72617"/>
      </dsp:txXfrm>
    </dsp:sp>
    <dsp:sp modelId="{509802B0-F9C3-4210-831A-EC5663A3ADF6}">
      <dsp:nvSpPr>
        <dsp:cNvPr id="0" name=""/>
        <dsp:cNvSpPr/>
      </dsp:nvSpPr>
      <dsp:spPr>
        <a:xfrm>
          <a:off x="1256092" y="4570109"/>
          <a:ext cx="1584328" cy="104993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Hard Fun</a:t>
          </a:r>
        </a:p>
      </dsp:txBody>
      <dsp:txXfrm>
        <a:off x="1286844" y="4600861"/>
        <a:ext cx="1522824" cy="988435"/>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10/10/2017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A24C-517E-4003-88B8-AE05C409520F}"/>
              </a:ext>
            </a:extLst>
          </p:cNvPr>
          <p:cNvSpPr>
            <a:spLocks noGrp="1"/>
          </p:cNvSpPr>
          <p:nvPr>
            <p:ph type="ctrTitle"/>
          </p:nvPr>
        </p:nvSpPr>
        <p:spPr/>
        <p:txBody>
          <a:bodyPr/>
          <a:lstStyle/>
          <a:p>
            <a:r>
              <a:rPr lang="en-GB" dirty="0"/>
              <a:t>Level 6 Group 9</a:t>
            </a:r>
          </a:p>
        </p:txBody>
      </p:sp>
      <p:sp>
        <p:nvSpPr>
          <p:cNvPr id="3" name="Subtitle 2">
            <a:extLst>
              <a:ext uri="{FF2B5EF4-FFF2-40B4-BE49-F238E27FC236}">
                <a16:creationId xmlns:a16="http://schemas.microsoft.com/office/drawing/2014/main" id="{E7F72B19-3D11-45FA-BC58-1053433BFF43}"/>
              </a:ext>
            </a:extLst>
          </p:cNvPr>
          <p:cNvSpPr>
            <a:spLocks noGrp="1"/>
          </p:cNvSpPr>
          <p:nvPr>
            <p:ph type="subTitle" idx="1"/>
          </p:nvPr>
        </p:nvSpPr>
        <p:spPr>
          <a:xfrm>
            <a:off x="1205948" y="4050833"/>
            <a:ext cx="8068055" cy="1096899"/>
          </a:xfrm>
        </p:spPr>
        <p:txBody>
          <a:bodyPr/>
          <a:lstStyle/>
          <a:p>
            <a:r>
              <a:rPr lang="en-GB" dirty="0"/>
              <a:t>Blake Hewitt, </a:t>
            </a:r>
            <a:r>
              <a:rPr lang="en-GB" dirty="0" err="1"/>
              <a:t>Callam</a:t>
            </a:r>
            <a:r>
              <a:rPr lang="en-GB" dirty="0"/>
              <a:t> Mutton, Thomas Simmons, </a:t>
            </a:r>
            <a:r>
              <a:rPr lang="en-GB" dirty="0" err="1"/>
              <a:t>Quwaine</a:t>
            </a:r>
            <a:r>
              <a:rPr lang="en-GB" dirty="0"/>
              <a:t> </a:t>
            </a:r>
            <a:r>
              <a:rPr lang="en-GB" dirty="0" err="1"/>
              <a:t>Dantes</a:t>
            </a:r>
            <a:r>
              <a:rPr lang="en-GB" dirty="0"/>
              <a:t>-McPherson</a:t>
            </a:r>
          </a:p>
        </p:txBody>
      </p:sp>
    </p:spTree>
    <p:extLst>
      <p:ext uri="{BB962C8B-B14F-4D97-AF65-F5344CB8AC3E}">
        <p14:creationId xmlns:p14="http://schemas.microsoft.com/office/powerpoint/2010/main" val="14533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76C5-0E01-46D3-A697-2922869862FE}"/>
              </a:ext>
            </a:extLst>
          </p:cNvPr>
          <p:cNvSpPr>
            <a:spLocks noGrp="1"/>
          </p:cNvSpPr>
          <p:nvPr>
            <p:ph type="title"/>
          </p:nvPr>
        </p:nvSpPr>
        <p:spPr>
          <a:xfrm>
            <a:off x="677334" y="609600"/>
            <a:ext cx="8596668" cy="848139"/>
          </a:xfrm>
        </p:spPr>
        <p:txBody>
          <a:bodyPr/>
          <a:lstStyle/>
          <a:p>
            <a:r>
              <a:rPr lang="en-GB" dirty="0"/>
              <a:t>Concept</a:t>
            </a:r>
          </a:p>
        </p:txBody>
      </p:sp>
      <p:pic>
        <p:nvPicPr>
          <p:cNvPr id="5" name="Picture 4">
            <a:extLst>
              <a:ext uri="{FF2B5EF4-FFF2-40B4-BE49-F238E27FC236}">
                <a16:creationId xmlns:a16="http://schemas.microsoft.com/office/drawing/2014/main" id="{27966DA7-D13B-4C8D-88FE-5DA3E2E5C2CF}"/>
              </a:ext>
            </a:extLst>
          </p:cNvPr>
          <p:cNvPicPr>
            <a:picLocks noChangeAspect="1"/>
          </p:cNvPicPr>
          <p:nvPr/>
        </p:nvPicPr>
        <p:blipFill>
          <a:blip r:embed="rId2"/>
          <a:stretch>
            <a:fillRect/>
          </a:stretch>
        </p:blipFill>
        <p:spPr>
          <a:xfrm>
            <a:off x="87372" y="1288926"/>
            <a:ext cx="6086668" cy="3423751"/>
          </a:xfrm>
          <a:prstGeom prst="rect">
            <a:avLst/>
          </a:prstGeom>
        </p:spPr>
      </p:pic>
      <p:pic>
        <p:nvPicPr>
          <p:cNvPr id="6" name="Picture 5">
            <a:extLst>
              <a:ext uri="{FF2B5EF4-FFF2-40B4-BE49-F238E27FC236}">
                <a16:creationId xmlns:a16="http://schemas.microsoft.com/office/drawing/2014/main" id="{DBC64BC4-4CA2-43A4-AF59-C2A1887A94AA}"/>
              </a:ext>
            </a:extLst>
          </p:cNvPr>
          <p:cNvPicPr>
            <a:picLocks noChangeAspect="1"/>
          </p:cNvPicPr>
          <p:nvPr/>
        </p:nvPicPr>
        <p:blipFill>
          <a:blip r:embed="rId3"/>
          <a:stretch>
            <a:fillRect/>
          </a:stretch>
        </p:blipFill>
        <p:spPr>
          <a:xfrm>
            <a:off x="6216749" y="3460652"/>
            <a:ext cx="5844742" cy="3288269"/>
          </a:xfrm>
          <a:prstGeom prst="rect">
            <a:avLst/>
          </a:prstGeom>
        </p:spPr>
      </p:pic>
    </p:spTree>
    <p:extLst>
      <p:ext uri="{BB962C8B-B14F-4D97-AF65-F5344CB8AC3E}">
        <p14:creationId xmlns:p14="http://schemas.microsoft.com/office/powerpoint/2010/main" val="283698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4452-4017-4346-AC53-9009A4120BF2}"/>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32825C8-5E68-4DA8-BBCE-4A4956EF9B6B}"/>
              </a:ext>
            </a:extLst>
          </p:cNvPr>
          <p:cNvSpPr>
            <a:spLocks noGrp="1"/>
          </p:cNvSpPr>
          <p:nvPr>
            <p:ph idx="1"/>
          </p:nvPr>
        </p:nvSpPr>
        <p:spPr/>
        <p:txBody>
          <a:bodyPr/>
          <a:lstStyle/>
          <a:p>
            <a:r>
              <a:rPr lang="en-GB" dirty="0"/>
              <a:t>3D or 2.5D enemies, environments and towers.</a:t>
            </a:r>
          </a:p>
          <a:p>
            <a:endParaRPr lang="en-GB" dirty="0"/>
          </a:p>
          <a:p>
            <a:r>
              <a:rPr lang="en-GB" dirty="0"/>
              <a:t>A theme tied to an overarching narrative.</a:t>
            </a:r>
          </a:p>
          <a:p>
            <a:endParaRPr lang="en-GB" dirty="0"/>
          </a:p>
          <a:p>
            <a:r>
              <a:rPr lang="en-GB" dirty="0"/>
              <a:t>Combination with elements from other genres</a:t>
            </a:r>
          </a:p>
        </p:txBody>
      </p:sp>
    </p:spTree>
    <p:extLst>
      <p:ext uri="{BB962C8B-B14F-4D97-AF65-F5344CB8AC3E}">
        <p14:creationId xmlns:p14="http://schemas.microsoft.com/office/powerpoint/2010/main" val="380556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1640-93FE-4CF7-9067-3AA57375A387}"/>
              </a:ext>
            </a:extLst>
          </p:cNvPr>
          <p:cNvSpPr>
            <a:spLocks noGrp="1"/>
          </p:cNvSpPr>
          <p:nvPr>
            <p:ph type="title"/>
          </p:nvPr>
        </p:nvSpPr>
        <p:spPr/>
        <p:txBody>
          <a:bodyPr/>
          <a:lstStyle/>
          <a:p>
            <a:r>
              <a:rPr lang="en-GB" dirty="0"/>
              <a:t>Racing Games Overview</a:t>
            </a:r>
          </a:p>
        </p:txBody>
      </p:sp>
      <p:sp>
        <p:nvSpPr>
          <p:cNvPr id="3" name="Content Placeholder 2">
            <a:extLst>
              <a:ext uri="{FF2B5EF4-FFF2-40B4-BE49-F238E27FC236}">
                <a16:creationId xmlns:a16="http://schemas.microsoft.com/office/drawing/2014/main" id="{56C8A14D-E4AF-4B31-84F8-FE7A93822CB6}"/>
              </a:ext>
            </a:extLst>
          </p:cNvPr>
          <p:cNvSpPr>
            <a:spLocks noGrp="1"/>
          </p:cNvSpPr>
          <p:nvPr>
            <p:ph idx="1"/>
          </p:nvPr>
        </p:nvSpPr>
        <p:spPr>
          <a:xfrm>
            <a:off x="690213" y="1548563"/>
            <a:ext cx="8596668" cy="5019662"/>
          </a:xfrm>
        </p:spPr>
        <p:txBody>
          <a:bodyPr>
            <a:normAutofit/>
          </a:bodyPr>
          <a:lstStyle/>
          <a:p>
            <a:pPr marL="0" indent="0">
              <a:buNone/>
            </a:pPr>
            <a:r>
              <a:rPr lang="en-GB" dirty="0">
                <a:cs typeface="Times New Roman" panose="02020603050405020304" pitchFamily="18" charset="0"/>
              </a:rPr>
              <a:t>The racing type game genre gets the player to control the movement of vehicles to help avoid, collect and win an race. This results in the player acquiring rewards like in game currency, upgrades and all new vehicles.</a:t>
            </a:r>
            <a:endParaRPr lang="en-GB" dirty="0"/>
          </a:p>
          <a:p>
            <a:pPr marL="0" indent="0">
              <a:buNone/>
            </a:pPr>
            <a:r>
              <a:rPr lang="en-GB" dirty="0"/>
              <a:t>Core Loop:</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Target Demographic:</a:t>
            </a:r>
          </a:p>
          <a:p>
            <a:pPr marL="0" indent="0">
              <a:buNone/>
            </a:pPr>
            <a:r>
              <a:rPr lang="en-GB" dirty="0"/>
              <a:t>Male and Female gamers aged between 25-35 who play on their phones/tablets. This is due to The average age of gamers in the UK is 30 and 35 in the US. The ratio of male to female gamers is 52:48 and Mobile apps are more profitable with $30.3 billion in 2015.</a:t>
            </a:r>
          </a:p>
          <a:p>
            <a:pPr marL="0" indent="0">
              <a:buNone/>
            </a:pPr>
            <a:endParaRPr lang="en-GB" dirty="0"/>
          </a:p>
          <a:p>
            <a:pPr marL="0" indent="0">
              <a:buNone/>
            </a:pP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95" t="13866" r="10992" b="19576"/>
          <a:stretch/>
        </p:blipFill>
        <p:spPr>
          <a:xfrm>
            <a:off x="3747749" y="2537139"/>
            <a:ext cx="3065173" cy="2499753"/>
          </a:xfrm>
          <a:prstGeom prst="rect">
            <a:avLst/>
          </a:prstGeom>
        </p:spPr>
      </p:pic>
    </p:spTree>
    <p:extLst>
      <p:ext uri="{BB962C8B-B14F-4D97-AF65-F5344CB8AC3E}">
        <p14:creationId xmlns:p14="http://schemas.microsoft.com/office/powerpoint/2010/main" val="85525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95A5-4229-444C-A255-167A80BECDE1}"/>
              </a:ext>
            </a:extLst>
          </p:cNvPr>
          <p:cNvSpPr>
            <a:spLocks noGrp="1"/>
          </p:cNvSpPr>
          <p:nvPr>
            <p:ph type="title"/>
          </p:nvPr>
        </p:nvSpPr>
        <p:spPr>
          <a:xfrm>
            <a:off x="677334" y="609600"/>
            <a:ext cx="8596668" cy="728870"/>
          </a:xfrm>
        </p:spPr>
        <p:txBody>
          <a:bodyPr/>
          <a:lstStyle/>
          <a:p>
            <a:r>
              <a:rPr lang="en-GB" dirty="0"/>
              <a:t>Keys of Fun</a:t>
            </a:r>
          </a:p>
        </p:txBody>
      </p:sp>
      <p:sp>
        <p:nvSpPr>
          <p:cNvPr id="4" name="Content Placeholder 2">
            <a:extLst>
              <a:ext uri="{FF2B5EF4-FFF2-40B4-BE49-F238E27FC236}">
                <a16:creationId xmlns:a16="http://schemas.microsoft.com/office/drawing/2014/main" id="{96EE69D1-1E06-4B65-86FB-5958242009B8}"/>
              </a:ext>
            </a:extLst>
          </p:cNvPr>
          <p:cNvSpPr>
            <a:spLocks noGrp="1"/>
          </p:cNvSpPr>
          <p:nvPr>
            <p:ph idx="1"/>
          </p:nvPr>
        </p:nvSpPr>
        <p:spPr>
          <a:xfrm>
            <a:off x="6056497" y="1490252"/>
            <a:ext cx="4464496" cy="5069160"/>
          </a:xfrm>
        </p:spPr>
        <p:txBody>
          <a:bodyPr>
            <a:normAutofit/>
          </a:bodyPr>
          <a:lstStyle/>
          <a:p>
            <a:pPr marL="0" indent="0">
              <a:buNone/>
            </a:pPr>
            <a:r>
              <a:rPr lang="en-GB" sz="1800" dirty="0">
                <a:cs typeface="Times New Roman" panose="02020603050405020304" pitchFamily="18" charset="0"/>
              </a:rPr>
              <a:t>These games have an element of strategy and reaching a goal causing the player to feel the emotions linked with Hard Fun.</a:t>
            </a:r>
          </a:p>
          <a:p>
            <a:pPr marL="0" indent="0">
              <a:buNone/>
            </a:pPr>
            <a:endParaRPr lang="en-GB" sz="1800" dirty="0">
              <a:cs typeface="Times New Roman" panose="02020603050405020304" pitchFamily="18" charset="0"/>
            </a:endParaRPr>
          </a:p>
          <a:p>
            <a:pPr marL="0" indent="0">
              <a:buNone/>
            </a:pPr>
            <a:r>
              <a:rPr lang="en-GB" sz="1800" dirty="0">
                <a:cs typeface="Times New Roman" panose="02020603050405020304" pitchFamily="18" charset="0"/>
              </a:rPr>
              <a:t>Also these games tend to have a Multiplayer element or the ability for two players to play on one screen. This links to the player/s competing or co-operating which </a:t>
            </a:r>
            <a:r>
              <a:rPr lang="en-GB" dirty="0">
                <a:cs typeface="Times New Roman" panose="02020603050405020304" pitchFamily="18" charset="0"/>
              </a:rPr>
              <a:t>are</a:t>
            </a:r>
            <a:r>
              <a:rPr lang="en-GB" sz="1800" dirty="0">
                <a:cs typeface="Times New Roman" panose="02020603050405020304" pitchFamily="18" charset="0"/>
              </a:rPr>
              <a:t> emotions linked to People Fun.</a:t>
            </a:r>
          </a:p>
        </p:txBody>
      </p:sp>
      <p:pic>
        <p:nvPicPr>
          <p:cNvPr id="5" name="Picture 2" descr="https://rlv.zcache.com/4_keys_2_fun_poster-rcd4075a32adc4d07bb1fce57035835ed_wh5_8byvr_540.jpg">
            <a:extLst>
              <a:ext uri="{FF2B5EF4-FFF2-40B4-BE49-F238E27FC236}">
                <a16:creationId xmlns:a16="http://schemas.microsoft.com/office/drawing/2014/main" id="{31893A0D-9353-4390-A532-3A470F4E6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8" t="5232" r="4645" b="5072"/>
          <a:stretch/>
        </p:blipFill>
        <p:spPr bwMode="auto">
          <a:xfrm>
            <a:off x="834888" y="1659635"/>
            <a:ext cx="4571849" cy="45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19FD-8C5E-47D0-96CE-89B6AC508FB0}"/>
              </a:ext>
            </a:extLst>
          </p:cNvPr>
          <p:cNvSpPr>
            <a:spLocks noGrp="1"/>
          </p:cNvSpPr>
          <p:nvPr>
            <p:ph type="title"/>
          </p:nvPr>
        </p:nvSpPr>
        <p:spPr>
          <a:xfrm>
            <a:off x="677334" y="609600"/>
            <a:ext cx="8596668" cy="742122"/>
          </a:xfrm>
        </p:spPr>
        <p:txBody>
          <a:bodyPr/>
          <a:lstStyle/>
          <a:p>
            <a:r>
              <a:rPr lang="en-GB" dirty="0"/>
              <a:t>Concepts</a:t>
            </a:r>
          </a:p>
        </p:txBody>
      </p:sp>
      <p:grpSp>
        <p:nvGrpSpPr>
          <p:cNvPr id="4" name="Group 3">
            <a:extLst>
              <a:ext uri="{FF2B5EF4-FFF2-40B4-BE49-F238E27FC236}">
                <a16:creationId xmlns:a16="http://schemas.microsoft.com/office/drawing/2014/main" id="{FE4EADD0-292A-44EE-8F1F-CDCF68D11904}"/>
              </a:ext>
            </a:extLst>
          </p:cNvPr>
          <p:cNvGrpSpPr/>
          <p:nvPr/>
        </p:nvGrpSpPr>
        <p:grpSpPr>
          <a:xfrm>
            <a:off x="6092970" y="2938541"/>
            <a:ext cx="5997238" cy="3811134"/>
            <a:chOff x="-1" y="-2585"/>
            <a:chExt cx="9156252" cy="6868999"/>
          </a:xfrm>
        </p:grpSpPr>
        <p:pic>
          <p:nvPicPr>
            <p:cNvPr id="5" name="Picture 12" descr="Related image">
              <a:extLst>
                <a:ext uri="{FF2B5EF4-FFF2-40B4-BE49-F238E27FC236}">
                  <a16:creationId xmlns:a16="http://schemas.microsoft.com/office/drawing/2014/main" id="{9FB6BB97-E040-4E8C-8A36-04A6F3A99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0"/>
              <a:ext cx="1794481" cy="2503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616BDC35-F185-4A0D-8576-3BA1F52D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145" y="-2584"/>
              <a:ext cx="1826975" cy="249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lated image">
              <a:extLst>
                <a:ext uri="{FF2B5EF4-FFF2-40B4-BE49-F238E27FC236}">
                  <a16:creationId xmlns:a16="http://schemas.microsoft.com/office/drawing/2014/main" id="{3B6C477C-D2C0-47E6-982D-7EFC81A72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
            <a:stretch/>
          </p:blipFill>
          <p:spPr bwMode="auto">
            <a:xfrm>
              <a:off x="2840039" y="2427634"/>
              <a:ext cx="2308026" cy="2189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26D93573-FCAF-40A8-9EF7-5DC15FAEE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891753" cy="249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7FA30764-41AA-4E19-A4C6-B27E0C090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69" y="-2585"/>
              <a:ext cx="1990611" cy="2495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rds eye view racing games">
              <a:extLst>
                <a:ext uri="{FF2B5EF4-FFF2-40B4-BE49-F238E27FC236}">
                  <a16:creationId xmlns:a16="http://schemas.microsoft.com/office/drawing/2014/main" id="{83DC4D0F-652F-495F-9E2C-037BFE2E43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594701"/>
              <a:ext cx="3333459"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birds eye view racing games">
              <a:extLst>
                <a:ext uri="{FF2B5EF4-FFF2-40B4-BE49-F238E27FC236}">
                  <a16:creationId xmlns:a16="http://schemas.microsoft.com/office/drawing/2014/main" id="{2DA3F028-9F72-41BA-AA37-2FCE01DBE8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340700"/>
              <a:ext cx="2855574" cy="2253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id="{300C001C-7C1B-46CC-BD2C-5F95F0A282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592"/>
            <a:stretch/>
          </p:blipFill>
          <p:spPr bwMode="auto">
            <a:xfrm>
              <a:off x="5148065" y="2476798"/>
              <a:ext cx="2448271" cy="21309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a:extLst>
                <a:ext uri="{FF2B5EF4-FFF2-40B4-BE49-F238E27FC236}">
                  <a16:creationId xmlns:a16="http://schemas.microsoft.com/office/drawing/2014/main" id="{D96AA05F-6FB5-4BD6-8824-1ABE1D19E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459" y="4594700"/>
              <a:ext cx="3542797" cy="2263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a:extLst>
                <a:ext uri="{FF2B5EF4-FFF2-40B4-BE49-F238E27FC236}">
                  <a16:creationId xmlns:a16="http://schemas.microsoft.com/office/drawing/2014/main" id="{6387DC13-A091-47CD-B85D-EA252C9CD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798"/>
            <a:stretch/>
          </p:blipFill>
          <p:spPr bwMode="auto">
            <a:xfrm>
              <a:off x="6876256" y="4594701"/>
              <a:ext cx="2279995" cy="225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a:extLst>
                <a:ext uri="{FF2B5EF4-FFF2-40B4-BE49-F238E27FC236}">
                  <a16:creationId xmlns:a16="http://schemas.microsoft.com/office/drawing/2014/main" id="{0121257B-9D25-4C54-B8C2-850CB2EA46B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685" t="6375" r="29178"/>
            <a:stretch/>
          </p:blipFill>
          <p:spPr bwMode="auto">
            <a:xfrm>
              <a:off x="7446601" y="0"/>
              <a:ext cx="1697399" cy="247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lated image">
              <a:extLst>
                <a:ext uri="{FF2B5EF4-FFF2-40B4-BE49-F238E27FC236}">
                  <a16:creationId xmlns:a16="http://schemas.microsoft.com/office/drawing/2014/main" id="{639897AF-76C9-44DF-B07F-28C88F94B9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6601" y="2389911"/>
              <a:ext cx="1697399" cy="2263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134" y="1158642"/>
            <a:ext cx="5554882" cy="3927055"/>
          </a:xfrm>
          <a:prstGeom prst="rect">
            <a:avLst/>
          </a:prstGeom>
        </p:spPr>
      </p:pic>
    </p:spTree>
    <p:extLst>
      <p:ext uri="{BB962C8B-B14F-4D97-AF65-F5344CB8AC3E}">
        <p14:creationId xmlns:p14="http://schemas.microsoft.com/office/powerpoint/2010/main" val="6964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8355-D865-4AA7-BA67-27503278C517}"/>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12A2BFD8-3CBF-4B39-9627-753398B686D1}"/>
              </a:ext>
            </a:extLst>
          </p:cNvPr>
          <p:cNvSpPr>
            <a:spLocks noGrp="1"/>
          </p:cNvSpPr>
          <p:nvPr>
            <p:ph idx="1"/>
          </p:nvPr>
        </p:nvSpPr>
        <p:spPr/>
        <p:txBody>
          <a:bodyPr/>
          <a:lstStyle/>
          <a:p>
            <a:r>
              <a:rPr lang="en-GB" dirty="0"/>
              <a:t>The ability for the players to use tracks that actually exist in the real world (Brands Hatch &amp; Silverstone)</a:t>
            </a:r>
          </a:p>
          <a:p>
            <a:pPr marL="0" indent="0">
              <a:buNone/>
            </a:pPr>
            <a:endParaRPr lang="en-GB" dirty="0"/>
          </a:p>
          <a:p>
            <a:r>
              <a:rPr lang="en-GB" dirty="0"/>
              <a:t>Being able to upgrade cars and strengthen their performance</a:t>
            </a:r>
          </a:p>
          <a:p>
            <a:pPr marL="0" indent="0">
              <a:buNone/>
            </a:pPr>
            <a:endParaRPr lang="en-GB" dirty="0"/>
          </a:p>
          <a:p>
            <a:r>
              <a:rPr lang="en-GB" dirty="0"/>
              <a:t> 2.5D environments</a:t>
            </a:r>
          </a:p>
          <a:p>
            <a:endParaRPr lang="en-GB" dirty="0"/>
          </a:p>
          <a:p>
            <a:r>
              <a:rPr lang="en-GB" dirty="0"/>
              <a:t> Possible difficulty levels </a:t>
            </a:r>
          </a:p>
        </p:txBody>
      </p:sp>
    </p:spTree>
    <p:extLst>
      <p:ext uri="{BB962C8B-B14F-4D97-AF65-F5344CB8AC3E}">
        <p14:creationId xmlns:p14="http://schemas.microsoft.com/office/powerpoint/2010/main" val="55020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65C-CDEC-4105-A419-2BFB609B03EF}"/>
              </a:ext>
            </a:extLst>
          </p:cNvPr>
          <p:cNvSpPr>
            <a:spLocks noGrp="1"/>
          </p:cNvSpPr>
          <p:nvPr>
            <p:ph type="title"/>
          </p:nvPr>
        </p:nvSpPr>
        <p:spPr/>
        <p:txBody>
          <a:bodyPr/>
          <a:lstStyle/>
          <a:p>
            <a:r>
              <a:rPr lang="en-GB" dirty="0"/>
              <a:t>Bullet Hell Genre Overview</a:t>
            </a:r>
          </a:p>
        </p:txBody>
      </p:sp>
      <p:sp>
        <p:nvSpPr>
          <p:cNvPr id="3" name="Content Placeholder 2">
            <a:extLst>
              <a:ext uri="{FF2B5EF4-FFF2-40B4-BE49-F238E27FC236}">
                <a16:creationId xmlns:a16="http://schemas.microsoft.com/office/drawing/2014/main" id="{0DFC0D35-A454-4F25-975C-77FF6706BE9B}"/>
              </a:ext>
            </a:extLst>
          </p:cNvPr>
          <p:cNvSpPr>
            <a:spLocks noGrp="1"/>
          </p:cNvSpPr>
          <p:nvPr>
            <p:ph idx="1"/>
          </p:nvPr>
        </p:nvSpPr>
        <p:spPr>
          <a:xfrm>
            <a:off x="677334" y="2160589"/>
            <a:ext cx="8596668" cy="4306472"/>
          </a:xfrm>
        </p:spPr>
        <p:txBody>
          <a:bodyPr>
            <a:noAutofit/>
          </a:bodyPr>
          <a:lstStyle/>
          <a:p>
            <a:pPr lvl="0"/>
            <a:r>
              <a:rPr lang="en-GB" sz="1600" b="1" dirty="0"/>
              <a:t>Demographic</a:t>
            </a:r>
          </a:p>
          <a:p>
            <a:pPr marL="0" lvl="0" indent="0">
              <a:buNone/>
            </a:pPr>
            <a:r>
              <a:rPr lang="en-GB" sz="1600" dirty="0"/>
              <a:t>	Between the ages of 25 ~ 35, Jesse Schell states “hardcore gamers in this age bracket — that is, 		people for whom playing games is their 	primary hobby — are an important target market because 	they purchase a lot of games.” (The Art of Game Design, 2008, p.101). 	</a:t>
            </a:r>
          </a:p>
          <a:p>
            <a:pPr marL="0" indent="0">
              <a:buNone/>
            </a:pPr>
            <a:r>
              <a:rPr lang="en-GB" sz="1600" dirty="0"/>
              <a:t>	According </a:t>
            </a:r>
            <a:r>
              <a:rPr lang="en-GB" sz="1600" i="1" dirty="0"/>
              <a:t>2017 Video Game Trends and Statistics – Who’s Playing What and Why? </a:t>
            </a:r>
            <a:r>
              <a:rPr lang="en-GB" sz="1600" dirty="0"/>
              <a:t>Krista Lofgren 	states</a:t>
            </a:r>
            <a:r>
              <a:rPr lang="en-GB" sz="1600" i="1" dirty="0"/>
              <a:t> </a:t>
            </a:r>
            <a:r>
              <a:rPr lang="en-GB" sz="1600" dirty="0"/>
              <a:t>“The average age of gamers: 35” and “Male gamers: 59% and female gamers: 41%.”</a:t>
            </a:r>
            <a:endParaRPr lang="en-GB" sz="1600" b="1" dirty="0"/>
          </a:p>
          <a:p>
            <a:pPr marL="0" lvl="0" indent="0">
              <a:buNone/>
            </a:pPr>
            <a:r>
              <a:rPr lang="en-GB" sz="1600" b="1" dirty="0"/>
              <a:t>	Genre:</a:t>
            </a:r>
          </a:p>
          <a:p>
            <a:pPr marL="457200" lvl="1" indent="0">
              <a:buNone/>
            </a:pPr>
            <a:r>
              <a:rPr lang="en-GB" dirty="0"/>
              <a:t>Shoot ‘em Up/Shmup (Bullet-Hell.)</a:t>
            </a:r>
          </a:p>
          <a:p>
            <a:pPr lvl="0"/>
            <a:r>
              <a:rPr lang="en-GB" sz="1600" b="1" dirty="0"/>
              <a:t>4 Key of fun:</a:t>
            </a:r>
          </a:p>
          <a:p>
            <a:pPr marL="457200" lvl="1" indent="0">
              <a:buNone/>
            </a:pPr>
            <a:r>
              <a:rPr lang="en-GB" dirty="0"/>
              <a:t>Hard Fun</a:t>
            </a:r>
          </a:p>
          <a:p>
            <a:pPr lvl="0"/>
            <a:r>
              <a:rPr lang="en-GB" sz="1600" b="1" dirty="0"/>
              <a:t>Theme:</a:t>
            </a:r>
          </a:p>
          <a:p>
            <a:pPr marL="457200" lvl="1" indent="0">
              <a:buNone/>
            </a:pPr>
            <a:r>
              <a:rPr lang="en-GB" dirty="0"/>
              <a:t>Rescue</a:t>
            </a:r>
          </a:p>
        </p:txBody>
      </p:sp>
      <p:pic>
        <p:nvPicPr>
          <p:cNvPr id="5" name="Picture 4">
            <a:extLst>
              <a:ext uri="{FF2B5EF4-FFF2-40B4-BE49-F238E27FC236}">
                <a16:creationId xmlns:a16="http://schemas.microsoft.com/office/drawing/2014/main" id="{C09749B1-EE6B-4047-900D-BCB574C61162}"/>
              </a:ext>
            </a:extLst>
          </p:cNvPr>
          <p:cNvPicPr>
            <a:picLocks noChangeAspect="1"/>
          </p:cNvPicPr>
          <p:nvPr/>
        </p:nvPicPr>
        <p:blipFill>
          <a:blip r:embed="rId2"/>
          <a:stretch>
            <a:fillRect/>
          </a:stretch>
        </p:blipFill>
        <p:spPr>
          <a:xfrm>
            <a:off x="8350491" y="4313825"/>
            <a:ext cx="3295650" cy="2259660"/>
          </a:xfrm>
          <a:prstGeom prst="rect">
            <a:avLst/>
          </a:prstGeom>
        </p:spPr>
      </p:pic>
    </p:spTree>
    <p:extLst>
      <p:ext uri="{BB962C8B-B14F-4D97-AF65-F5344CB8AC3E}">
        <p14:creationId xmlns:p14="http://schemas.microsoft.com/office/powerpoint/2010/main" val="311463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604-4B29-44B9-A810-7F0759D8DF94}"/>
              </a:ext>
            </a:extLst>
          </p:cNvPr>
          <p:cNvSpPr>
            <a:spLocks noGrp="1"/>
          </p:cNvSpPr>
          <p:nvPr>
            <p:ph type="title"/>
          </p:nvPr>
        </p:nvSpPr>
        <p:spPr/>
        <p:txBody>
          <a:bodyPr/>
          <a:lstStyle/>
          <a:p>
            <a:r>
              <a:rPr lang="en-GB" dirty="0"/>
              <a:t>Concepts</a:t>
            </a:r>
          </a:p>
        </p:txBody>
      </p:sp>
      <p:pic>
        <p:nvPicPr>
          <p:cNvPr id="5" name="Picture 8">
            <a:extLst>
              <a:ext uri="{FF2B5EF4-FFF2-40B4-BE49-F238E27FC236}">
                <a16:creationId xmlns:a16="http://schemas.microsoft.com/office/drawing/2014/main" id="{F2A3F816-E31A-4BC7-9BC5-B9264A4CC687}"/>
              </a:ext>
            </a:extLst>
          </p:cNvPr>
          <p:cNvPicPr>
            <a:picLocks noChangeAspect="1"/>
          </p:cNvPicPr>
          <p:nvPr/>
        </p:nvPicPr>
        <p:blipFill>
          <a:blip r:embed="rId2"/>
          <a:stretch>
            <a:fillRect/>
          </a:stretch>
        </p:blipFill>
        <p:spPr>
          <a:xfrm>
            <a:off x="400497" y="2645114"/>
            <a:ext cx="6289004" cy="3537573"/>
          </a:xfrm>
          <a:prstGeom prst="rect">
            <a:avLst/>
          </a:prstGeom>
          <a:noFill/>
          <a:ln cap="flat">
            <a:noFill/>
          </a:ln>
        </p:spPr>
      </p:pic>
      <p:pic>
        <p:nvPicPr>
          <p:cNvPr id="6" name="Picture 10">
            <a:extLst>
              <a:ext uri="{FF2B5EF4-FFF2-40B4-BE49-F238E27FC236}">
                <a16:creationId xmlns:a16="http://schemas.microsoft.com/office/drawing/2014/main" id="{DDAC6DED-D509-4CE6-8474-B3D3F855269B}"/>
              </a:ext>
            </a:extLst>
          </p:cNvPr>
          <p:cNvPicPr>
            <a:picLocks noChangeAspect="1"/>
          </p:cNvPicPr>
          <p:nvPr/>
        </p:nvPicPr>
        <p:blipFill>
          <a:blip r:embed="rId3"/>
          <a:stretch>
            <a:fillRect/>
          </a:stretch>
        </p:blipFill>
        <p:spPr>
          <a:xfrm>
            <a:off x="5605670" y="683217"/>
            <a:ext cx="1869281" cy="2494366"/>
          </a:xfrm>
          <a:prstGeom prst="rect">
            <a:avLst/>
          </a:prstGeom>
          <a:noFill/>
          <a:ln cap="flat">
            <a:noFill/>
          </a:ln>
        </p:spPr>
      </p:pic>
      <p:pic>
        <p:nvPicPr>
          <p:cNvPr id="7" name="Picture 12">
            <a:extLst>
              <a:ext uri="{FF2B5EF4-FFF2-40B4-BE49-F238E27FC236}">
                <a16:creationId xmlns:a16="http://schemas.microsoft.com/office/drawing/2014/main" id="{8DC17F9C-DD92-4501-8CBB-9A855BE1B24C}"/>
              </a:ext>
            </a:extLst>
          </p:cNvPr>
          <p:cNvPicPr>
            <a:picLocks noChangeAspect="1"/>
          </p:cNvPicPr>
          <p:nvPr/>
        </p:nvPicPr>
        <p:blipFill>
          <a:blip r:embed="rId4"/>
          <a:stretch>
            <a:fillRect/>
          </a:stretch>
        </p:blipFill>
        <p:spPr>
          <a:xfrm>
            <a:off x="7620338" y="683217"/>
            <a:ext cx="4276051" cy="2494366"/>
          </a:xfrm>
          <a:prstGeom prst="rect">
            <a:avLst/>
          </a:prstGeom>
          <a:noFill/>
          <a:ln cap="flat">
            <a:noFill/>
          </a:ln>
        </p:spPr>
      </p:pic>
      <p:pic>
        <p:nvPicPr>
          <p:cNvPr id="8" name="Picture 14">
            <a:extLst>
              <a:ext uri="{FF2B5EF4-FFF2-40B4-BE49-F238E27FC236}">
                <a16:creationId xmlns:a16="http://schemas.microsoft.com/office/drawing/2014/main" id="{7377F9E1-7BA1-4950-9466-850DA1092B53}"/>
              </a:ext>
            </a:extLst>
          </p:cNvPr>
          <p:cNvPicPr>
            <a:picLocks noChangeAspect="1"/>
          </p:cNvPicPr>
          <p:nvPr/>
        </p:nvPicPr>
        <p:blipFill>
          <a:blip r:embed="rId5"/>
          <a:stretch>
            <a:fillRect/>
          </a:stretch>
        </p:blipFill>
        <p:spPr>
          <a:xfrm>
            <a:off x="7352557" y="3251200"/>
            <a:ext cx="2686691" cy="3582250"/>
          </a:xfrm>
          <a:prstGeom prst="rect">
            <a:avLst/>
          </a:prstGeom>
          <a:noFill/>
          <a:ln cap="flat">
            <a:noFill/>
          </a:ln>
        </p:spPr>
      </p:pic>
    </p:spTree>
    <p:extLst>
      <p:ext uri="{BB962C8B-B14F-4D97-AF65-F5344CB8AC3E}">
        <p14:creationId xmlns:p14="http://schemas.microsoft.com/office/powerpoint/2010/main" val="37013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BB3E-F99D-4E59-BF4F-4DC6ABABEBF0}"/>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0846E5A-453A-400F-A811-A8C0C0560639}"/>
              </a:ext>
            </a:extLst>
          </p:cNvPr>
          <p:cNvSpPr>
            <a:spLocks noGrp="1"/>
          </p:cNvSpPr>
          <p:nvPr>
            <p:ph idx="1"/>
          </p:nvPr>
        </p:nvSpPr>
        <p:spPr/>
        <p:txBody>
          <a:bodyPr/>
          <a:lstStyle/>
          <a:p>
            <a:pPr lvl="0"/>
            <a:r>
              <a:rPr lang="en-GB" dirty="0"/>
              <a:t>2.5D environments </a:t>
            </a:r>
          </a:p>
          <a:p>
            <a:pPr lvl="0"/>
            <a:endParaRPr lang="en-GB" dirty="0"/>
          </a:p>
          <a:p>
            <a:pPr lvl="0"/>
            <a:r>
              <a:rPr lang="en-GB" dirty="0"/>
              <a:t>Interesting narrative focused around the theme and setting.</a:t>
            </a:r>
          </a:p>
          <a:p>
            <a:pPr lvl="0"/>
            <a:endParaRPr lang="en-GB" dirty="0"/>
          </a:p>
          <a:p>
            <a:pPr lvl="0"/>
            <a:r>
              <a:rPr lang="en-GB" dirty="0"/>
              <a:t>Charming art style/direction</a:t>
            </a:r>
          </a:p>
          <a:p>
            <a:pPr lvl="0"/>
            <a:endParaRPr lang="en-GB" dirty="0"/>
          </a:p>
          <a:p>
            <a:pPr lvl="0"/>
            <a:r>
              <a:rPr lang="en-GB" dirty="0"/>
              <a:t>Four types of challenging game difficulty</a:t>
            </a:r>
          </a:p>
          <a:p>
            <a:pPr lvl="0"/>
            <a:endParaRPr lang="en-GB" dirty="0"/>
          </a:p>
          <a:p>
            <a:pPr lvl="0"/>
            <a:r>
              <a:rPr lang="en-GB" dirty="0"/>
              <a:t>Quirky mechanic</a:t>
            </a:r>
          </a:p>
          <a:p>
            <a:pPr marL="0" indent="0">
              <a:buNone/>
            </a:pPr>
            <a:endParaRPr lang="en-GB" dirty="0"/>
          </a:p>
        </p:txBody>
      </p:sp>
    </p:spTree>
    <p:extLst>
      <p:ext uri="{BB962C8B-B14F-4D97-AF65-F5344CB8AC3E}">
        <p14:creationId xmlns:p14="http://schemas.microsoft.com/office/powerpoint/2010/main" val="205292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F6EB-7BA5-40FB-89E4-71568D580D18}"/>
              </a:ext>
            </a:extLst>
          </p:cNvPr>
          <p:cNvSpPr>
            <a:spLocks noGrp="1"/>
          </p:cNvSpPr>
          <p:nvPr>
            <p:ph type="title"/>
          </p:nvPr>
        </p:nvSpPr>
        <p:spPr/>
        <p:txBody>
          <a:bodyPr/>
          <a:lstStyle/>
          <a:p>
            <a:r>
              <a:rPr lang="en-GB" dirty="0"/>
              <a:t>Toss Games Overview</a:t>
            </a:r>
          </a:p>
        </p:txBody>
      </p:sp>
      <p:sp>
        <p:nvSpPr>
          <p:cNvPr id="4" name="Subtitle 2">
            <a:extLst>
              <a:ext uri="{FF2B5EF4-FFF2-40B4-BE49-F238E27FC236}">
                <a16:creationId xmlns:a16="http://schemas.microsoft.com/office/drawing/2014/main" id="{73F9BCFB-A9E1-4F11-8E3E-72FA9FA929B6}"/>
              </a:ext>
            </a:extLst>
          </p:cNvPr>
          <p:cNvSpPr txBox="1">
            <a:spLocks/>
          </p:cNvSpPr>
          <p:nvPr/>
        </p:nvSpPr>
        <p:spPr>
          <a:xfrm>
            <a:off x="130002" y="4331641"/>
            <a:ext cx="9144000" cy="2526359"/>
          </a:xfrm>
          <a:prstGeom prst="rect">
            <a:avLst/>
          </a:prstGeom>
        </p:spPr>
        <p:txBody>
          <a:bodyPr vert="horz" lIns="91440" tIns="45720" rIns="91440" bIns="45720" rtlCol="0" anchorCtr="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200" b="1" dirty="0"/>
              <a:t>Demographic</a:t>
            </a:r>
          </a:p>
          <a:p>
            <a:pPr marL="0" indent="0">
              <a:buNone/>
            </a:pPr>
            <a:r>
              <a:rPr lang="en-GB" sz="1400" dirty="0"/>
              <a:t>15-24-year-old males </a:t>
            </a:r>
          </a:p>
          <a:p>
            <a:pPr marL="0" indent="0">
              <a:buNone/>
            </a:pPr>
            <a:endParaRPr lang="en-GB" sz="1400" dirty="0">
              <a:latin typeface="Calibri Light" panose="020F0302020204030204" pitchFamily="34" charset="0"/>
              <a:cs typeface="Calibri Light" panose="020F0302020204030204" pitchFamily="34" charset="0"/>
            </a:endParaRPr>
          </a:p>
          <a:p>
            <a:r>
              <a:rPr lang="en-GB" sz="1400" dirty="0">
                <a:latin typeface="Calibri Light" panose="020F0302020204030204" pitchFamily="34" charset="0"/>
                <a:cs typeface="Calibri Light" panose="020F0302020204030204" pitchFamily="34" charset="0"/>
              </a:rPr>
              <a:t>based on Q4 of the UK games industry in 2016 (Luke, 2016) the largest demographic is 15-24-year-old males so it would be best to hit the largest target audience possible </a:t>
            </a:r>
          </a:p>
          <a:p>
            <a:endParaRPr lang="en-GB" sz="1200" dirty="0"/>
          </a:p>
          <a:p>
            <a:r>
              <a:rPr lang="en-GB" sz="1200" b="1" dirty="0"/>
              <a:t>4 Key of fun</a:t>
            </a:r>
          </a:p>
          <a:p>
            <a:r>
              <a:rPr lang="en-GB" sz="1200" dirty="0"/>
              <a:t>Hard Fun, people fun</a:t>
            </a:r>
          </a:p>
          <a:p>
            <a:endParaRPr lang="en-GB" sz="1200" dirty="0"/>
          </a:p>
        </p:txBody>
      </p:sp>
      <p:pic>
        <p:nvPicPr>
          <p:cNvPr id="6" name="Picture 5">
            <a:extLst>
              <a:ext uri="{FF2B5EF4-FFF2-40B4-BE49-F238E27FC236}">
                <a16:creationId xmlns:a16="http://schemas.microsoft.com/office/drawing/2014/main" id="{90CFED08-578B-4879-B496-D691FB4B346A}"/>
              </a:ext>
            </a:extLst>
          </p:cNvPr>
          <p:cNvPicPr>
            <a:picLocks noChangeAspect="1"/>
          </p:cNvPicPr>
          <p:nvPr/>
        </p:nvPicPr>
        <p:blipFill>
          <a:blip r:embed="rId2"/>
          <a:stretch>
            <a:fillRect/>
          </a:stretch>
        </p:blipFill>
        <p:spPr>
          <a:xfrm>
            <a:off x="4975668" y="2417884"/>
            <a:ext cx="3786554" cy="2938476"/>
          </a:xfrm>
          <a:prstGeom prst="rect">
            <a:avLst/>
          </a:prstGeom>
        </p:spPr>
      </p:pic>
      <p:sp>
        <p:nvSpPr>
          <p:cNvPr id="7" name="TextBox 6">
            <a:extLst>
              <a:ext uri="{FF2B5EF4-FFF2-40B4-BE49-F238E27FC236}">
                <a16:creationId xmlns:a16="http://schemas.microsoft.com/office/drawing/2014/main" id="{F3B6EDFC-33B8-4FAB-8A9C-CB903B1132D4}"/>
              </a:ext>
            </a:extLst>
          </p:cNvPr>
          <p:cNvSpPr txBox="1"/>
          <p:nvPr/>
        </p:nvSpPr>
        <p:spPr>
          <a:xfrm>
            <a:off x="130002" y="1389184"/>
            <a:ext cx="9542997" cy="923330"/>
          </a:xfrm>
          <a:prstGeom prst="rect">
            <a:avLst/>
          </a:prstGeom>
          <a:noFill/>
        </p:spPr>
        <p:txBody>
          <a:bodyPr wrap="none" rtlCol="0">
            <a:spAutoFit/>
          </a:bodyPr>
          <a:lstStyle/>
          <a:p>
            <a:r>
              <a:rPr lang="en-GB" dirty="0"/>
              <a:t>Toss games revolve around throwing an object (living or otherwise) as far as possible.</a:t>
            </a:r>
          </a:p>
          <a:p>
            <a:r>
              <a:rPr lang="en-GB" dirty="0"/>
              <a:t>Games in this genre range from ones that are entirely luck based, to ones where upgrades</a:t>
            </a:r>
          </a:p>
          <a:p>
            <a:r>
              <a:rPr lang="en-GB" dirty="0"/>
              <a:t>And control over the object is present</a:t>
            </a:r>
          </a:p>
        </p:txBody>
      </p:sp>
    </p:spTree>
    <p:extLst>
      <p:ext uri="{BB962C8B-B14F-4D97-AF65-F5344CB8AC3E}">
        <p14:creationId xmlns:p14="http://schemas.microsoft.com/office/powerpoint/2010/main" val="33549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2652-185E-4C05-8DAB-8B81767ED16F}"/>
              </a:ext>
            </a:extLst>
          </p:cNvPr>
          <p:cNvSpPr>
            <a:spLocks noGrp="1"/>
          </p:cNvSpPr>
          <p:nvPr>
            <p:ph type="title"/>
          </p:nvPr>
        </p:nvSpPr>
        <p:spPr/>
        <p:txBody>
          <a:bodyPr/>
          <a:lstStyle/>
          <a:p>
            <a:r>
              <a:rPr lang="en-GB" dirty="0"/>
              <a:t>Concepts</a:t>
            </a:r>
          </a:p>
        </p:txBody>
      </p:sp>
      <p:pic>
        <p:nvPicPr>
          <p:cNvPr id="5" name="Picture 4">
            <a:extLst>
              <a:ext uri="{FF2B5EF4-FFF2-40B4-BE49-F238E27FC236}">
                <a16:creationId xmlns:a16="http://schemas.microsoft.com/office/drawing/2014/main" id="{745357AB-1A67-4702-A5B2-CAF59E6F71A4}"/>
              </a:ext>
            </a:extLst>
          </p:cNvPr>
          <p:cNvPicPr>
            <a:picLocks noChangeAspect="1"/>
          </p:cNvPicPr>
          <p:nvPr/>
        </p:nvPicPr>
        <p:blipFill>
          <a:blip r:embed="rId2"/>
          <a:stretch>
            <a:fillRect/>
          </a:stretch>
        </p:blipFill>
        <p:spPr>
          <a:xfrm>
            <a:off x="6105526" y="3943349"/>
            <a:ext cx="5181600" cy="2914650"/>
          </a:xfrm>
          <a:prstGeom prst="rect">
            <a:avLst/>
          </a:prstGeom>
        </p:spPr>
      </p:pic>
      <p:pic>
        <p:nvPicPr>
          <p:cNvPr id="7" name="Picture 6">
            <a:extLst>
              <a:ext uri="{FF2B5EF4-FFF2-40B4-BE49-F238E27FC236}">
                <a16:creationId xmlns:a16="http://schemas.microsoft.com/office/drawing/2014/main" id="{7756C8B5-2A7B-4442-A5DD-6027FE8ECADF}"/>
              </a:ext>
            </a:extLst>
          </p:cNvPr>
          <p:cNvPicPr>
            <a:picLocks noChangeAspect="1"/>
          </p:cNvPicPr>
          <p:nvPr/>
        </p:nvPicPr>
        <p:blipFill>
          <a:blip r:embed="rId3"/>
          <a:stretch>
            <a:fillRect/>
          </a:stretch>
        </p:blipFill>
        <p:spPr>
          <a:xfrm>
            <a:off x="318558" y="4162425"/>
            <a:ext cx="4792133" cy="2695575"/>
          </a:xfrm>
          <a:prstGeom prst="rect">
            <a:avLst/>
          </a:prstGeom>
        </p:spPr>
      </p:pic>
      <p:pic>
        <p:nvPicPr>
          <p:cNvPr id="9" name="Picture 8">
            <a:extLst>
              <a:ext uri="{FF2B5EF4-FFF2-40B4-BE49-F238E27FC236}">
                <a16:creationId xmlns:a16="http://schemas.microsoft.com/office/drawing/2014/main" id="{0906778F-910C-4DB8-99EB-8758A76FE38A}"/>
              </a:ext>
            </a:extLst>
          </p:cNvPr>
          <p:cNvPicPr>
            <a:picLocks noChangeAspect="1"/>
          </p:cNvPicPr>
          <p:nvPr/>
        </p:nvPicPr>
        <p:blipFill>
          <a:blip r:embed="rId4"/>
          <a:stretch>
            <a:fillRect/>
          </a:stretch>
        </p:blipFill>
        <p:spPr>
          <a:xfrm>
            <a:off x="219075" y="1270000"/>
            <a:ext cx="4991100" cy="2807494"/>
          </a:xfrm>
          <a:prstGeom prst="rect">
            <a:avLst/>
          </a:prstGeom>
        </p:spPr>
      </p:pic>
      <p:pic>
        <p:nvPicPr>
          <p:cNvPr id="13" name="Picture 12">
            <a:extLst>
              <a:ext uri="{FF2B5EF4-FFF2-40B4-BE49-F238E27FC236}">
                <a16:creationId xmlns:a16="http://schemas.microsoft.com/office/drawing/2014/main" id="{740FB07E-D681-4757-A51D-D0330F8B91B9}"/>
              </a:ext>
            </a:extLst>
          </p:cNvPr>
          <p:cNvPicPr>
            <a:picLocks noChangeAspect="1"/>
          </p:cNvPicPr>
          <p:nvPr/>
        </p:nvPicPr>
        <p:blipFill>
          <a:blip r:embed="rId5"/>
          <a:stretch>
            <a:fillRect/>
          </a:stretch>
        </p:blipFill>
        <p:spPr>
          <a:xfrm>
            <a:off x="6816552" y="702468"/>
            <a:ext cx="4914900" cy="2764631"/>
          </a:xfrm>
          <a:prstGeom prst="rect">
            <a:avLst/>
          </a:prstGeom>
        </p:spPr>
      </p:pic>
    </p:spTree>
    <p:extLst>
      <p:ext uri="{BB962C8B-B14F-4D97-AF65-F5344CB8AC3E}">
        <p14:creationId xmlns:p14="http://schemas.microsoft.com/office/powerpoint/2010/main" val="288223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C99A-3C01-4C98-881F-5105EE9EC88F}"/>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DE47718E-DFBA-4508-971A-65DB0A6F40EA}"/>
              </a:ext>
            </a:extLst>
          </p:cNvPr>
          <p:cNvSpPr>
            <a:spLocks noGrp="1"/>
          </p:cNvSpPr>
          <p:nvPr>
            <p:ph idx="1"/>
          </p:nvPr>
        </p:nvSpPr>
        <p:spPr/>
        <p:txBody>
          <a:bodyPr/>
          <a:lstStyle/>
          <a:p>
            <a:r>
              <a:rPr lang="en-GB" dirty="0"/>
              <a:t>2.5D character and enemies to make them stand out from the background.</a:t>
            </a:r>
          </a:p>
          <a:p>
            <a:endParaRPr lang="en-GB" dirty="0"/>
          </a:p>
          <a:p>
            <a:r>
              <a:rPr lang="en-GB" dirty="0"/>
              <a:t>Mini games that allow the player to unlock special content</a:t>
            </a:r>
          </a:p>
          <a:p>
            <a:endParaRPr lang="en-GB" dirty="0"/>
          </a:p>
          <a:p>
            <a:r>
              <a:rPr lang="en-GB" dirty="0"/>
              <a:t>Achievements so it feels like there is a means to an end</a:t>
            </a:r>
          </a:p>
        </p:txBody>
      </p:sp>
    </p:spTree>
    <p:extLst>
      <p:ext uri="{BB962C8B-B14F-4D97-AF65-F5344CB8AC3E}">
        <p14:creationId xmlns:p14="http://schemas.microsoft.com/office/powerpoint/2010/main" val="83781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0EE-DCB5-4C63-B8AB-D890D52E9425}"/>
              </a:ext>
            </a:extLst>
          </p:cNvPr>
          <p:cNvSpPr>
            <a:spLocks noGrp="1"/>
          </p:cNvSpPr>
          <p:nvPr>
            <p:ph type="title"/>
          </p:nvPr>
        </p:nvSpPr>
        <p:spPr/>
        <p:txBody>
          <a:bodyPr/>
          <a:lstStyle/>
          <a:p>
            <a:r>
              <a:rPr lang="en-GB" dirty="0"/>
              <a:t>Tower Defence Games Overview</a:t>
            </a:r>
          </a:p>
        </p:txBody>
      </p:sp>
      <p:sp>
        <p:nvSpPr>
          <p:cNvPr id="4" name="Content Placeholder 2">
            <a:extLst>
              <a:ext uri="{FF2B5EF4-FFF2-40B4-BE49-F238E27FC236}">
                <a16:creationId xmlns:a16="http://schemas.microsoft.com/office/drawing/2014/main" id="{F8083700-6AF5-49BC-8FC7-7B30A9AE3B41}"/>
              </a:ext>
            </a:extLst>
          </p:cNvPr>
          <p:cNvSpPr>
            <a:spLocks noGrp="1"/>
          </p:cNvSpPr>
          <p:nvPr>
            <p:ph idx="1"/>
          </p:nvPr>
        </p:nvSpPr>
        <p:spPr>
          <a:xfrm>
            <a:off x="424070" y="1404730"/>
            <a:ext cx="10929730" cy="5224670"/>
          </a:xfrm>
        </p:spPr>
        <p:txBody>
          <a:bodyPr>
            <a:normAutofit/>
          </a:bodyPr>
          <a:lstStyle/>
          <a:p>
            <a:pPr marL="0" indent="0">
              <a:buNone/>
            </a:pPr>
            <a:r>
              <a:rPr lang="en-GB" sz="2000" dirty="0"/>
              <a:t>The Tower Defence Genre is based on placing and upgrading “Towers” that automatically destroy enemies, with the goal of stopping the enemies from reaching the end of a track/path.</a:t>
            </a:r>
          </a:p>
          <a:p>
            <a:pPr marL="0" indent="0">
              <a:buNone/>
            </a:pPr>
            <a:endParaRPr lang="en-GB" sz="2000" dirty="0"/>
          </a:p>
          <a:p>
            <a:pPr marL="0" indent="0">
              <a:buNone/>
            </a:pPr>
            <a:r>
              <a:rPr lang="en-GB" sz="2000" dirty="0"/>
              <a:t>Core Loop:</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Demographic: </a:t>
            </a:r>
          </a:p>
          <a:p>
            <a:pPr marL="0" indent="0">
              <a:buNone/>
            </a:pPr>
            <a:r>
              <a:rPr lang="en-GB" sz="2000" dirty="0"/>
              <a:t>The Hard Fun element of Tower Defence games, tends to be more appealing to male gamers, due to “men’s drive to compete”. (Fattah, 2002). As of 2017, 59% of gamers are male, which, the Hard Fun element of Tower Defence games will appeal to. (Statista, 2017).</a:t>
            </a:r>
          </a:p>
          <a:p>
            <a:pPr marL="0" indent="0">
              <a:buNone/>
            </a:pPr>
            <a:endParaRPr lang="en-GB" sz="2000" dirty="0"/>
          </a:p>
          <a:p>
            <a:pPr marL="0" indent="0">
              <a:buNone/>
            </a:pPr>
            <a:endParaRPr lang="en-GB" sz="2000" dirty="0"/>
          </a:p>
        </p:txBody>
      </p:sp>
      <p:graphicFrame>
        <p:nvGraphicFramePr>
          <p:cNvPr id="5" name="Diagram 4">
            <a:extLst>
              <a:ext uri="{FF2B5EF4-FFF2-40B4-BE49-F238E27FC236}">
                <a16:creationId xmlns:a16="http://schemas.microsoft.com/office/drawing/2014/main" id="{76610718-0996-4363-82F1-2AFEEC380D06}"/>
              </a:ext>
            </a:extLst>
          </p:cNvPr>
          <p:cNvGraphicFramePr/>
          <p:nvPr>
            <p:extLst>
              <p:ext uri="{D42A27DB-BD31-4B8C-83A1-F6EECF244321}">
                <p14:modId xmlns:p14="http://schemas.microsoft.com/office/powerpoint/2010/main" val="2198926195"/>
              </p:ext>
            </p:extLst>
          </p:nvPr>
        </p:nvGraphicFramePr>
        <p:xfrm>
          <a:off x="1931792" y="2491740"/>
          <a:ext cx="4377568" cy="251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8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4EC0-B4DA-48B9-98F6-3AA31A26EF2A}"/>
              </a:ext>
            </a:extLst>
          </p:cNvPr>
          <p:cNvSpPr>
            <a:spLocks noGrp="1"/>
          </p:cNvSpPr>
          <p:nvPr>
            <p:ph type="title"/>
          </p:nvPr>
        </p:nvSpPr>
        <p:spPr>
          <a:xfrm>
            <a:off x="677334" y="609600"/>
            <a:ext cx="8596668" cy="901148"/>
          </a:xfrm>
        </p:spPr>
        <p:txBody>
          <a:bodyPr/>
          <a:lstStyle/>
          <a:p>
            <a:r>
              <a:rPr lang="en-GB" dirty="0"/>
              <a:t>Keys Of Fun</a:t>
            </a:r>
          </a:p>
        </p:txBody>
      </p:sp>
      <p:sp>
        <p:nvSpPr>
          <p:cNvPr id="4" name="TextBox 3">
            <a:extLst>
              <a:ext uri="{FF2B5EF4-FFF2-40B4-BE49-F238E27FC236}">
                <a16:creationId xmlns:a16="http://schemas.microsoft.com/office/drawing/2014/main" id="{66674F78-B815-4F4B-A62D-A42F005D7A02}"/>
              </a:ext>
            </a:extLst>
          </p:cNvPr>
          <p:cNvSpPr txBox="1"/>
          <p:nvPr/>
        </p:nvSpPr>
        <p:spPr>
          <a:xfrm>
            <a:off x="8061733" y="6488668"/>
            <a:ext cx="1928087" cy="369332"/>
          </a:xfrm>
          <a:prstGeom prst="rect">
            <a:avLst/>
          </a:prstGeom>
          <a:noFill/>
        </p:spPr>
        <p:txBody>
          <a:bodyPr wrap="square" rtlCol="0">
            <a:spAutoFit/>
          </a:bodyPr>
          <a:lstStyle/>
          <a:p>
            <a:r>
              <a:rPr lang="en-GB" dirty="0"/>
              <a:t>(</a:t>
            </a:r>
            <a:r>
              <a:rPr lang="en-GB" dirty="0" err="1"/>
              <a:t>Lazzaro</a:t>
            </a:r>
            <a:r>
              <a:rPr lang="en-GB" dirty="0"/>
              <a:t>, 2010).</a:t>
            </a:r>
          </a:p>
        </p:txBody>
      </p:sp>
      <p:pic>
        <p:nvPicPr>
          <p:cNvPr id="5" name="Picture 4">
            <a:extLst>
              <a:ext uri="{FF2B5EF4-FFF2-40B4-BE49-F238E27FC236}">
                <a16:creationId xmlns:a16="http://schemas.microsoft.com/office/drawing/2014/main" id="{195FBBC6-5160-4B9E-BCE5-E23CD6EA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47" y="1535388"/>
            <a:ext cx="5196715" cy="5235641"/>
          </a:xfrm>
          <a:prstGeom prst="rect">
            <a:avLst/>
          </a:prstGeom>
        </p:spPr>
      </p:pic>
      <p:graphicFrame>
        <p:nvGraphicFramePr>
          <p:cNvPr id="6" name="Diagram 5">
            <a:extLst>
              <a:ext uri="{FF2B5EF4-FFF2-40B4-BE49-F238E27FC236}">
                <a16:creationId xmlns:a16="http://schemas.microsoft.com/office/drawing/2014/main" id="{93913C9E-B178-4BED-9082-813849921F60}"/>
              </a:ext>
            </a:extLst>
          </p:cNvPr>
          <p:cNvGraphicFramePr/>
          <p:nvPr>
            <p:extLst>
              <p:ext uri="{D42A27DB-BD31-4B8C-83A1-F6EECF244321}">
                <p14:modId xmlns:p14="http://schemas.microsoft.com/office/powerpoint/2010/main" val="2865877426"/>
              </p:ext>
            </p:extLst>
          </p:nvPr>
        </p:nvGraphicFramePr>
        <p:xfrm>
          <a:off x="5351621" y="463826"/>
          <a:ext cx="5466833" cy="6351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06ECD61F-9843-43E6-A0CA-CB8EB1A7A646}"/>
              </a:ext>
            </a:extLst>
          </p:cNvPr>
          <p:cNvGraphicFramePr/>
          <p:nvPr>
            <p:extLst>
              <p:ext uri="{D42A27DB-BD31-4B8C-83A1-F6EECF244321}">
                <p14:modId xmlns:p14="http://schemas.microsoft.com/office/powerpoint/2010/main" val="1500297352"/>
              </p:ext>
            </p:extLst>
          </p:nvPr>
        </p:nvGraphicFramePr>
        <p:xfrm>
          <a:off x="8019354" y="450574"/>
          <a:ext cx="5466833" cy="6351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38526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143</TotalTime>
  <Words>557</Words>
  <Application>Microsoft Office PowerPoint</Application>
  <PresentationFormat>Widescreen</PresentationFormat>
  <Paragraphs>92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 Light</vt:lpstr>
      <vt:lpstr>Times New Roman</vt:lpstr>
      <vt:lpstr>Trebuchet MS</vt:lpstr>
      <vt:lpstr>Wingdings 3</vt:lpstr>
      <vt:lpstr>Facet</vt:lpstr>
      <vt:lpstr>Level 6 Group 9</vt:lpstr>
      <vt:lpstr>Bullet Hell Genre Overview</vt:lpstr>
      <vt:lpstr>Concepts</vt:lpstr>
      <vt:lpstr>Unique Selling Points</vt:lpstr>
      <vt:lpstr>Toss Games Overview</vt:lpstr>
      <vt:lpstr>Concepts</vt:lpstr>
      <vt:lpstr>Unique Selling Points</vt:lpstr>
      <vt:lpstr>Tower Defence Games Overview</vt:lpstr>
      <vt:lpstr>Keys Of Fun</vt:lpstr>
      <vt:lpstr>Concept</vt:lpstr>
      <vt:lpstr>Unique Selling Points</vt:lpstr>
      <vt:lpstr>Racing Games Overview</vt:lpstr>
      <vt:lpstr>Keys of Fun</vt:lpstr>
      <vt:lpstr>Concepts</vt:lpstr>
      <vt:lpstr>Unique Selling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9</dc:title>
  <dc:creator>New User</dc:creator>
  <cp:lastModifiedBy>Xenis</cp:lastModifiedBy>
  <cp:revision>21</cp:revision>
  <dcterms:created xsi:type="dcterms:W3CDTF">2017-10-09T12:20:21Z</dcterms:created>
  <dcterms:modified xsi:type="dcterms:W3CDTF">2017-10-10T17:40:02Z</dcterms:modified>
</cp:coreProperties>
</file>